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9"/>
  </p:notesMasterIdLst>
  <p:sldIdLst>
    <p:sldId id="257" r:id="rId2"/>
    <p:sldId id="299" r:id="rId3"/>
    <p:sldId id="298" r:id="rId4"/>
    <p:sldId id="258" r:id="rId5"/>
    <p:sldId id="377" r:id="rId6"/>
    <p:sldId id="446" r:id="rId7"/>
    <p:sldId id="327" r:id="rId8"/>
    <p:sldId id="379" r:id="rId9"/>
    <p:sldId id="381" r:id="rId10"/>
    <p:sldId id="382" r:id="rId11"/>
    <p:sldId id="383" r:id="rId12"/>
    <p:sldId id="384" r:id="rId13"/>
    <p:sldId id="385" r:id="rId14"/>
    <p:sldId id="386" r:id="rId15"/>
    <p:sldId id="387" r:id="rId16"/>
    <p:sldId id="388" r:id="rId17"/>
    <p:sldId id="421" r:id="rId18"/>
    <p:sldId id="389" r:id="rId19"/>
    <p:sldId id="447" r:id="rId20"/>
    <p:sldId id="390" r:id="rId21"/>
    <p:sldId id="328" r:id="rId22"/>
    <p:sldId id="391" r:id="rId23"/>
    <p:sldId id="331" r:id="rId24"/>
    <p:sldId id="392" r:id="rId25"/>
    <p:sldId id="393" r:id="rId26"/>
    <p:sldId id="394" r:id="rId27"/>
    <p:sldId id="395" r:id="rId28"/>
    <p:sldId id="396" r:id="rId29"/>
    <p:sldId id="397" r:id="rId30"/>
    <p:sldId id="422" r:id="rId31"/>
    <p:sldId id="399" r:id="rId32"/>
    <p:sldId id="398" r:id="rId33"/>
    <p:sldId id="407" r:id="rId34"/>
    <p:sldId id="408" r:id="rId35"/>
    <p:sldId id="409" r:id="rId36"/>
    <p:sldId id="410" r:id="rId37"/>
    <p:sldId id="414" r:id="rId38"/>
    <p:sldId id="412" r:id="rId39"/>
    <p:sldId id="415" r:id="rId40"/>
    <p:sldId id="416" r:id="rId41"/>
    <p:sldId id="419" r:id="rId42"/>
    <p:sldId id="417" r:id="rId43"/>
    <p:sldId id="418" r:id="rId44"/>
    <p:sldId id="420" r:id="rId45"/>
    <p:sldId id="423" r:id="rId46"/>
    <p:sldId id="424" r:id="rId47"/>
    <p:sldId id="429" r:id="rId48"/>
    <p:sldId id="428" r:id="rId49"/>
    <p:sldId id="426" r:id="rId50"/>
    <p:sldId id="427" r:id="rId51"/>
    <p:sldId id="400" r:id="rId52"/>
    <p:sldId id="401" r:id="rId53"/>
    <p:sldId id="402" r:id="rId54"/>
    <p:sldId id="403" r:id="rId55"/>
    <p:sldId id="404" r:id="rId56"/>
    <p:sldId id="405" r:id="rId57"/>
    <p:sldId id="430" r:id="rId58"/>
    <p:sldId id="431" r:id="rId59"/>
    <p:sldId id="432" r:id="rId60"/>
    <p:sldId id="437" r:id="rId61"/>
    <p:sldId id="438" r:id="rId62"/>
    <p:sldId id="439" r:id="rId63"/>
    <p:sldId id="440" r:id="rId64"/>
    <p:sldId id="433" r:id="rId65"/>
    <p:sldId id="434" r:id="rId66"/>
    <p:sldId id="435" r:id="rId67"/>
    <p:sldId id="436" r:id="rId68"/>
    <p:sldId id="406" r:id="rId69"/>
    <p:sldId id="441" r:id="rId70"/>
    <p:sldId id="442" r:id="rId71"/>
    <p:sldId id="443" r:id="rId72"/>
    <p:sldId id="444" r:id="rId73"/>
    <p:sldId id="445" r:id="rId74"/>
    <p:sldId id="449" r:id="rId75"/>
    <p:sldId id="450" r:id="rId76"/>
    <p:sldId id="451" r:id="rId77"/>
    <p:sldId id="448" r:id="rId78"/>
  </p:sldIdLst>
  <p:sldSz cx="9144000" cy="5143500" type="screen16x9"/>
  <p:notesSz cx="7104063" cy="10234613"/>
  <p:custDataLst>
    <p:tags r:id="rId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EEEE"/>
    <a:srgbClr val="629DD1"/>
    <a:srgbClr val="FF9F9F"/>
    <a:srgbClr val="FF7F7F"/>
    <a:srgbClr val="FFCCFF"/>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63" autoAdjust="0"/>
    <p:restoredTop sz="94660"/>
  </p:normalViewPr>
  <p:slideViewPr>
    <p:cSldViewPr snapToGrid="0">
      <p:cViewPr varScale="1">
        <p:scale>
          <a:sx n="70" d="100"/>
          <a:sy n="70" d="100"/>
        </p:scale>
        <p:origin x="80" y="2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2022/9/12</a:t>
            </a:fld>
            <a:endParaRPr lang="zh-CN" altLang="en-US"/>
          </a:p>
        </p:txBody>
      </p:sp>
      <p:sp>
        <p:nvSpPr>
          <p:cNvPr id="4"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3514931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841528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27029558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1180899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12847411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3800629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8925854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18316474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30</a:t>
            </a:fld>
            <a:endParaRPr lang="zh-CN" altLang="en-US"/>
          </a:p>
        </p:txBody>
      </p:sp>
    </p:spTree>
    <p:extLst>
      <p:ext uri="{BB962C8B-B14F-4D97-AF65-F5344CB8AC3E}">
        <p14:creationId xmlns:p14="http://schemas.microsoft.com/office/powerpoint/2010/main" val="36283416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31</a:t>
            </a:fld>
            <a:endParaRPr lang="zh-CN" altLang="en-US"/>
          </a:p>
        </p:txBody>
      </p:sp>
    </p:spTree>
    <p:extLst>
      <p:ext uri="{BB962C8B-B14F-4D97-AF65-F5344CB8AC3E}">
        <p14:creationId xmlns:p14="http://schemas.microsoft.com/office/powerpoint/2010/main" val="2972558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47</a:t>
            </a:fld>
            <a:endParaRPr lang="zh-CN" altLang="en-US"/>
          </a:p>
        </p:txBody>
      </p:sp>
    </p:spTree>
    <p:extLst>
      <p:ext uri="{BB962C8B-B14F-4D97-AF65-F5344CB8AC3E}">
        <p14:creationId xmlns:p14="http://schemas.microsoft.com/office/powerpoint/2010/main" val="1710639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48</a:t>
            </a:fld>
            <a:endParaRPr lang="zh-CN" altLang="en-US"/>
          </a:p>
        </p:txBody>
      </p:sp>
    </p:spTree>
    <p:extLst>
      <p:ext uri="{BB962C8B-B14F-4D97-AF65-F5344CB8AC3E}">
        <p14:creationId xmlns:p14="http://schemas.microsoft.com/office/powerpoint/2010/main" val="35263819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77</a:t>
            </a:fld>
            <a:endParaRPr lang="zh-CN" altLang="en-US"/>
          </a:p>
        </p:txBody>
      </p:sp>
    </p:spTree>
    <p:extLst>
      <p:ext uri="{BB962C8B-B14F-4D97-AF65-F5344CB8AC3E}">
        <p14:creationId xmlns:p14="http://schemas.microsoft.com/office/powerpoint/2010/main" val="1963876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6924140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35359589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advClick="0" advTm="6645">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2022/9/12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advClick="0" advTm="6645">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28"/>
            <a:ext cx="3276600" cy="2313078"/>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588"/>
            <a:ext cx="3383973" cy="323892"/>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9513"/>
            <a:ext cx="3383973" cy="17136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001"/>
            <a:ext cx="3366029" cy="115285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xmlns:p14="http://schemas.microsoft.com/office/powerpoint/2010/main">
    <mc:Choice Requires="p14">
      <p:transition spd="med" p14:dur="700"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advClick="0" advTm="6645">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advClick="0" advTm="6645">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2022/9/12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advClick="0" advTm="6645">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2022/9/12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advClick="0" advTm="6645">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2022/9/12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advClick="0" advTm="6645">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2022/9/12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advClick="0" advTm="6645">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2022/9/12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advClick="0" advTm="6645">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advClick="0" advTm="6645">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t>2022/9/12</a:t>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advTm="6645">
    <p:comb/>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1.png"/><Relationship Id="rId5" Type="http://schemas.openxmlformats.org/officeDocument/2006/relationships/image" Target="../media/image1.png"/><Relationship Id="rId4"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1.png"/><Relationship Id="rId5" Type="http://schemas.openxmlformats.org/officeDocument/2006/relationships/image" Target="../media/image1.png"/><Relationship Id="rId4" Type="http://schemas.openxmlformats.org/officeDocument/2006/relationships/notesSlide" Target="../notesSlides/notesSlide20.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42.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4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1.png"/><Relationship Id="rId5" Type="http://schemas.openxmlformats.org/officeDocument/2006/relationships/image" Target="../media/image1.png"/><Relationship Id="rId4" Type="http://schemas.openxmlformats.org/officeDocument/2006/relationships/notesSlide" Target="../notesSlides/notesSlide22.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image" Target="../media/image53.emf"/></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56.emf"/></Relationships>
</file>

<file path=ppt/slides/_rels/slide5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emf"/></Relationships>
</file>

<file path=ppt/slides/_rels/slide5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1.jpeg"/></Relationships>
</file>

<file path=ppt/slides/_rels/slide7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7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7.jpeg"/></Relationships>
</file>

<file path=ppt/slides/_rels/slide7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9.jpeg"/></Relationships>
</file>

<file path=ppt/slides/_rels/slide7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1.png"/><Relationship Id="rId5" Type="http://schemas.openxmlformats.org/officeDocument/2006/relationships/image" Target="../media/image1.png"/><Relationship Id="rId4" Type="http://schemas.openxmlformats.org/officeDocument/2006/relationships/notesSlide" Target="../notesSlides/notesSlide2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205" y="456565"/>
            <a:ext cx="7683500" cy="3891280"/>
          </a:xfrm>
          <a:prstGeom prst="rect">
            <a:avLst/>
          </a:prstGeom>
          <a:noFill/>
          <a:ln w="38100">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402080" y="1464310"/>
            <a:ext cx="6760210" cy="852805"/>
          </a:xfrm>
          <a:prstGeom prst="rect">
            <a:avLst/>
          </a:prstGeom>
          <a:noFill/>
        </p:spPr>
        <p:txBody>
          <a:bodyPr wrap="square" rtlCol="0">
            <a:spAutoFit/>
          </a:bodyPr>
          <a:lstStyle/>
          <a:p>
            <a:pPr algn="ctr"/>
            <a:r>
              <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老年人护理及技术</a:t>
            </a:r>
          </a:p>
        </p:txBody>
      </p:sp>
      <p:grpSp>
        <p:nvGrpSpPr>
          <p:cNvPr id="39" name="组合 38"/>
          <p:cNvGrpSpPr>
            <a:grpSpLocks noChangeAspect="1"/>
          </p:cNvGrpSpPr>
          <p:nvPr/>
        </p:nvGrpSpPr>
        <p:grpSpPr>
          <a:xfrm>
            <a:off x="6792461" y="452781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6232715" y="452781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7352207" y="452781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7911953" y="452781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8471701" y="452781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3"/>
          <a:stretch>
            <a:fillRect/>
          </a:stretch>
        </p:blipFill>
        <p:spPr>
          <a:xfrm>
            <a:off x="4531424" y="-587871"/>
            <a:ext cx="6034726" cy="2640192"/>
          </a:xfrm>
          <a:prstGeom prst="rect">
            <a:avLst/>
          </a:prstGeom>
        </p:spPr>
      </p:pic>
      <p:pic>
        <p:nvPicPr>
          <p:cNvPr id="6" name="图片 5" descr="852"/>
          <p:cNvPicPr>
            <a:picLocks noChangeAspect="1"/>
          </p:cNvPicPr>
          <p:nvPr/>
        </p:nvPicPr>
        <p:blipFill>
          <a:blip r:embed="rId4"/>
          <a:stretch>
            <a:fillRect/>
          </a:stretch>
        </p:blipFill>
        <p:spPr>
          <a:xfrm>
            <a:off x="1358265" y="716280"/>
            <a:ext cx="981075" cy="889635"/>
          </a:xfrm>
          <a:prstGeom prst="rect">
            <a:avLst/>
          </a:prstGeom>
        </p:spPr>
      </p:pic>
      <p:sp>
        <p:nvSpPr>
          <p:cNvPr id="10" name="圆角矩形 9"/>
          <p:cNvSpPr/>
          <p:nvPr/>
        </p:nvSpPr>
        <p:spPr>
          <a:xfrm>
            <a:off x="2339340" y="2624455"/>
            <a:ext cx="5116195" cy="698500"/>
          </a:xfrm>
          <a:prstGeom prst="roundRect">
            <a:avLst/>
          </a:prstGeom>
          <a:noFill/>
          <a:ln>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项目二</a:t>
            </a:r>
            <a:r>
              <a:rPr lang="en-US" altLang="zh-CN" sz="2400" b="1" dirty="0">
                <a:solidFill>
                  <a:schemeClr val="tx1"/>
                </a:solidFill>
              </a:rPr>
              <a:t>  </a:t>
            </a:r>
            <a:r>
              <a:rPr lang="zh-CN" altLang="zh-CN" sz="2400" b="1" dirty="0">
                <a:solidFill>
                  <a:schemeClr val="tx1"/>
                </a:solidFill>
              </a:rPr>
              <a:t>老年人安全用药的护理</a:t>
            </a:r>
            <a:endParaRPr lang="zh-CN" altLang="en-US" sz="2400" b="1"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anim calcmode="lin" valueType="num">
                                      <p:cBhvr>
                                        <p:cTn id="1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gtEl>
                                      </p:cBhvr>
                                    </p:animEffect>
                                  </p:childTnLst>
                                </p:cTn>
                              </p:par>
                            </p:childTnLst>
                          </p:cTn>
                        </p:par>
                        <p:par>
                          <p:cTn id="18" fill="hold">
                            <p:stCondLst>
                              <p:cond delay="1850"/>
                            </p:stCondLst>
                            <p:childTnLst>
                              <p:par>
                                <p:cTn id="19" presetID="53" presetClass="entr" presetSubtype="16"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p:cTn id="21" dur="500" fill="hold"/>
                                        <p:tgtEl>
                                          <p:spTgt spid="39"/>
                                        </p:tgtEl>
                                        <p:attrNameLst>
                                          <p:attrName>ppt_w</p:attrName>
                                        </p:attrNameLst>
                                      </p:cBhvr>
                                      <p:tavLst>
                                        <p:tav tm="0">
                                          <p:val>
                                            <p:fltVal val="0"/>
                                          </p:val>
                                        </p:tav>
                                        <p:tav tm="100000">
                                          <p:val>
                                            <p:strVal val="#ppt_w"/>
                                          </p:val>
                                        </p:tav>
                                      </p:tavLst>
                                    </p:anim>
                                    <p:anim calcmode="lin" valueType="num">
                                      <p:cBhvr>
                                        <p:cTn id="22" dur="500" fill="hold"/>
                                        <p:tgtEl>
                                          <p:spTgt spid="39"/>
                                        </p:tgtEl>
                                        <p:attrNameLst>
                                          <p:attrName>ppt_h</p:attrName>
                                        </p:attrNameLst>
                                      </p:cBhvr>
                                      <p:tavLst>
                                        <p:tav tm="0">
                                          <p:val>
                                            <p:fltVal val="0"/>
                                          </p:val>
                                        </p:tav>
                                        <p:tav tm="100000">
                                          <p:val>
                                            <p:strVal val="#ppt_h"/>
                                          </p:val>
                                        </p:tav>
                                      </p:tavLst>
                                    </p:anim>
                                    <p:animEffect transition="in" filter="fade">
                                      <p:cBhvr>
                                        <p:cTn id="23" dur="500"/>
                                        <p:tgtEl>
                                          <p:spTgt spid="39"/>
                                        </p:tgtEl>
                                      </p:cBhvr>
                                    </p:animEffect>
                                  </p:childTnLst>
                                </p:cTn>
                              </p:par>
                              <p:par>
                                <p:cTn id="24" presetID="53" presetClass="entr" presetSubtype="16" fill="hold" nodeType="with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par>
                                <p:cTn id="29" presetID="53" presetClass="entr" presetSubtype="16"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500" fill="hold"/>
                                        <p:tgtEl>
                                          <p:spTgt spid="45"/>
                                        </p:tgtEl>
                                        <p:attrNameLst>
                                          <p:attrName>ppt_w</p:attrName>
                                        </p:attrNameLst>
                                      </p:cBhvr>
                                      <p:tavLst>
                                        <p:tav tm="0">
                                          <p:val>
                                            <p:fltVal val="0"/>
                                          </p:val>
                                        </p:tav>
                                        <p:tav tm="100000">
                                          <p:val>
                                            <p:strVal val="#ppt_w"/>
                                          </p:val>
                                        </p:tav>
                                      </p:tavLst>
                                    </p:anim>
                                    <p:anim calcmode="lin" valueType="num">
                                      <p:cBhvr>
                                        <p:cTn id="32" dur="500" fill="hold"/>
                                        <p:tgtEl>
                                          <p:spTgt spid="45"/>
                                        </p:tgtEl>
                                        <p:attrNameLst>
                                          <p:attrName>ppt_h</p:attrName>
                                        </p:attrNameLst>
                                      </p:cBhvr>
                                      <p:tavLst>
                                        <p:tav tm="0">
                                          <p:val>
                                            <p:fltVal val="0"/>
                                          </p:val>
                                        </p:tav>
                                        <p:tav tm="100000">
                                          <p:val>
                                            <p:strVal val="#ppt_h"/>
                                          </p:val>
                                        </p:tav>
                                      </p:tavLst>
                                    </p:anim>
                                    <p:animEffect transition="in" filter="fade">
                                      <p:cBhvr>
                                        <p:cTn id="33" dur="500"/>
                                        <p:tgtEl>
                                          <p:spTgt spid="45"/>
                                        </p:tgtEl>
                                      </p:cBhvr>
                                    </p:animEffect>
                                  </p:childTnLst>
                                </p:cTn>
                              </p:par>
                              <p:par>
                                <p:cTn id="34" presetID="53" presetClass="entr" presetSubtype="16" fill="hold" nodeType="with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p:cTn id="36" dur="500" fill="hold"/>
                                        <p:tgtEl>
                                          <p:spTgt spid="49"/>
                                        </p:tgtEl>
                                        <p:attrNameLst>
                                          <p:attrName>ppt_w</p:attrName>
                                        </p:attrNameLst>
                                      </p:cBhvr>
                                      <p:tavLst>
                                        <p:tav tm="0">
                                          <p:val>
                                            <p:fltVal val="0"/>
                                          </p:val>
                                        </p:tav>
                                        <p:tav tm="100000">
                                          <p:val>
                                            <p:strVal val="#ppt_w"/>
                                          </p:val>
                                        </p:tav>
                                      </p:tavLst>
                                    </p:anim>
                                    <p:anim calcmode="lin" valueType="num">
                                      <p:cBhvr>
                                        <p:cTn id="37" dur="500" fill="hold"/>
                                        <p:tgtEl>
                                          <p:spTgt spid="49"/>
                                        </p:tgtEl>
                                        <p:attrNameLst>
                                          <p:attrName>ppt_h</p:attrName>
                                        </p:attrNameLst>
                                      </p:cBhvr>
                                      <p:tavLst>
                                        <p:tav tm="0">
                                          <p:val>
                                            <p:fltVal val="0"/>
                                          </p:val>
                                        </p:tav>
                                        <p:tav tm="100000">
                                          <p:val>
                                            <p:strVal val="#ppt_h"/>
                                          </p:val>
                                        </p:tav>
                                      </p:tavLst>
                                    </p:anim>
                                    <p:animEffect transition="in" filter="fade">
                                      <p:cBhvr>
                                        <p:cTn id="38" dur="500"/>
                                        <p:tgtEl>
                                          <p:spTgt spid="49"/>
                                        </p:tgtEl>
                                      </p:cBhvr>
                                    </p:animEffect>
                                  </p:childTnLst>
                                </p:cTn>
                              </p:par>
                              <p:par>
                                <p:cTn id="39" presetID="53" presetClass="entr" presetSubtype="16" fill="hold" nodeType="with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p:cTn id="41" dur="500" fill="hold"/>
                                        <p:tgtEl>
                                          <p:spTgt spid="53"/>
                                        </p:tgtEl>
                                        <p:attrNameLst>
                                          <p:attrName>ppt_w</p:attrName>
                                        </p:attrNameLst>
                                      </p:cBhvr>
                                      <p:tavLst>
                                        <p:tav tm="0">
                                          <p:val>
                                            <p:fltVal val="0"/>
                                          </p:val>
                                        </p:tav>
                                        <p:tav tm="100000">
                                          <p:val>
                                            <p:strVal val="#ppt_w"/>
                                          </p:val>
                                        </p:tav>
                                      </p:tavLst>
                                    </p:anim>
                                    <p:anim calcmode="lin" valueType="num">
                                      <p:cBhvr>
                                        <p:cTn id="42" dur="500" fill="hold"/>
                                        <p:tgtEl>
                                          <p:spTgt spid="53"/>
                                        </p:tgtEl>
                                        <p:attrNameLst>
                                          <p:attrName>ppt_h</p:attrName>
                                        </p:attrNameLst>
                                      </p:cBhvr>
                                      <p:tavLst>
                                        <p:tav tm="0">
                                          <p:val>
                                            <p:fltVal val="0"/>
                                          </p:val>
                                        </p:tav>
                                        <p:tav tm="100000">
                                          <p:val>
                                            <p:strVal val="#ppt_h"/>
                                          </p:val>
                                        </p:tav>
                                      </p:tavLst>
                                    </p:anim>
                                    <p:animEffect transition="in" filter="fade">
                                      <p:cBhvr>
                                        <p:cTn id="43" dur="500"/>
                                        <p:tgtEl>
                                          <p:spTgt spid="53"/>
                                        </p:tgtEl>
                                      </p:cBhvr>
                                    </p:animEffect>
                                  </p:childTnLst>
                                </p:cTn>
                              </p:par>
                            </p:childTnLst>
                          </p:cTn>
                        </p:par>
                        <p:par>
                          <p:cTn id="44" fill="hold">
                            <p:stCondLst>
                              <p:cond delay="2350"/>
                            </p:stCondLst>
                            <p:childTnLst>
                              <p:par>
                                <p:cTn id="45" presetID="17" presetClass="entr" presetSubtype="1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blinds(horizontal)">
                                      <p:cBhvr>
                                        <p:cTn id="5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子任务</a:t>
              </a:r>
              <a:r>
                <a:rPr lang="en-US" altLang="zh-CN" sz="2000" b="0" dirty="0">
                  <a:solidFill>
                    <a:srgbClr val="FF7F7F"/>
                  </a:solidFill>
                  <a:latin typeface="微软雅黑" panose="020B0503020204020204" charset="-122"/>
                  <a:ea typeface="微软雅黑" panose="020B0503020204020204" charset="-122"/>
                </a:rPr>
                <a:t>1  </a:t>
              </a:r>
              <a:r>
                <a:rPr lang="zh-CN" altLang="en-US" sz="2000" b="0" dirty="0">
                  <a:solidFill>
                    <a:srgbClr val="FF7F7F"/>
                  </a:solidFill>
                  <a:latin typeface="微软雅黑" panose="020B0503020204020204" charset="-122"/>
                  <a:ea typeface="微软雅黑" panose="020B0503020204020204" charset="-122"/>
                </a:rPr>
                <a:t>药物的基础知识</a:t>
              </a: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a:extLst>
              <a:ext uri="{FF2B5EF4-FFF2-40B4-BE49-F238E27FC236}">
                <a16:creationId xmlns:a16="http://schemas.microsoft.com/office/drawing/2014/main" id="{C2C9F864-EEB1-FF12-70B3-6BCB71A75586}"/>
              </a:ext>
            </a:extLst>
          </p:cNvPr>
          <p:cNvSpPr txBox="1"/>
          <p:nvPr/>
        </p:nvSpPr>
        <p:spPr>
          <a:xfrm>
            <a:off x="395602" y="576911"/>
            <a:ext cx="8613690" cy="369332"/>
          </a:xfrm>
          <a:prstGeom prst="rect">
            <a:avLst/>
          </a:prstGeom>
          <a:noFill/>
        </p:spPr>
        <p:txBody>
          <a:bodyPr wrap="square">
            <a:spAutoFit/>
          </a:bodyPr>
          <a:lstStyle/>
          <a:p>
            <a:r>
              <a:rPr lang="en-US" altLang="zh-CN" sz="1800" kern="100" dirty="0">
                <a:effectLst/>
                <a:latin typeface="宋体" panose="02010600030101010101" pitchFamily="2" charset="-122"/>
                <a:cs typeface="宋体" panose="02010600030101010101" pitchFamily="2" charset="-122"/>
              </a:rPr>
              <a:t>3.</a:t>
            </a:r>
            <a:r>
              <a:rPr lang="zh-CN" altLang="zh-CN" sz="1800" kern="100" dirty="0">
                <a:effectLst/>
                <a:ea typeface="宋体" panose="02010600030101010101" pitchFamily="2" charset="-122"/>
                <a:cs typeface="宋体" panose="02010600030101010101" pitchFamily="2" charset="-122"/>
              </a:rPr>
              <a:t>粘膜给药 有滴眼剂、滴鼻剂、含漱剂、舌下片、吹入剂、栓剂、膜剂及含化丸等。</a:t>
            </a:r>
            <a:endParaRPr lang="zh-CN" altLang="en-US" dirty="0"/>
          </a:p>
        </p:txBody>
      </p:sp>
      <p:pic>
        <p:nvPicPr>
          <p:cNvPr id="4" name="图片 3">
            <a:extLst>
              <a:ext uri="{FF2B5EF4-FFF2-40B4-BE49-F238E27FC236}">
                <a16:creationId xmlns:a16="http://schemas.microsoft.com/office/drawing/2014/main" id="{B288A9A4-A4A1-0753-1766-F41A5867F8AE}"/>
              </a:ext>
            </a:extLst>
          </p:cNvPr>
          <p:cNvPicPr>
            <a:picLocks noChangeAspect="1"/>
          </p:cNvPicPr>
          <p:nvPr/>
        </p:nvPicPr>
        <p:blipFill>
          <a:blip r:embed="rId4"/>
          <a:stretch>
            <a:fillRect/>
          </a:stretch>
        </p:blipFill>
        <p:spPr>
          <a:xfrm>
            <a:off x="523427" y="1352258"/>
            <a:ext cx="3214331" cy="3214331"/>
          </a:xfrm>
          <a:prstGeom prst="rect">
            <a:avLst/>
          </a:prstGeom>
        </p:spPr>
      </p:pic>
      <p:pic>
        <p:nvPicPr>
          <p:cNvPr id="6" name="图片 5">
            <a:extLst>
              <a:ext uri="{FF2B5EF4-FFF2-40B4-BE49-F238E27FC236}">
                <a16:creationId xmlns:a16="http://schemas.microsoft.com/office/drawing/2014/main" id="{727E8ED3-314B-BB7A-E5FF-064D17B73C66}"/>
              </a:ext>
            </a:extLst>
          </p:cNvPr>
          <p:cNvPicPr>
            <a:picLocks noChangeAspect="1"/>
          </p:cNvPicPr>
          <p:nvPr/>
        </p:nvPicPr>
        <p:blipFill>
          <a:blip r:embed="rId5"/>
          <a:stretch>
            <a:fillRect/>
          </a:stretch>
        </p:blipFill>
        <p:spPr>
          <a:xfrm>
            <a:off x="4091633" y="1634081"/>
            <a:ext cx="3317443" cy="2864757"/>
          </a:xfrm>
          <a:prstGeom prst="rect">
            <a:avLst/>
          </a:prstGeom>
        </p:spPr>
      </p:pic>
    </p:spTree>
    <p:extLst>
      <p:ext uri="{BB962C8B-B14F-4D97-AF65-F5344CB8AC3E}">
        <p14:creationId xmlns:p14="http://schemas.microsoft.com/office/powerpoint/2010/main" val="13123497"/>
      </p:ext>
    </p:extLst>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子任务</a:t>
              </a:r>
              <a:r>
                <a:rPr lang="en-US" altLang="zh-CN" sz="2000" b="0" dirty="0">
                  <a:solidFill>
                    <a:srgbClr val="FF7F7F"/>
                  </a:solidFill>
                  <a:latin typeface="微软雅黑" panose="020B0503020204020204" charset="-122"/>
                  <a:ea typeface="微软雅黑" panose="020B0503020204020204" charset="-122"/>
                </a:rPr>
                <a:t>1  </a:t>
              </a:r>
              <a:r>
                <a:rPr lang="zh-CN" altLang="en-US" sz="2000" b="0" dirty="0">
                  <a:solidFill>
                    <a:srgbClr val="FF7F7F"/>
                  </a:solidFill>
                  <a:latin typeface="微软雅黑" panose="020B0503020204020204" charset="-122"/>
                  <a:ea typeface="微软雅黑" panose="020B0503020204020204" charset="-122"/>
                </a:rPr>
                <a:t>药物的基础知识</a:t>
              </a: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a:extLst>
              <a:ext uri="{FF2B5EF4-FFF2-40B4-BE49-F238E27FC236}">
                <a16:creationId xmlns:a16="http://schemas.microsoft.com/office/drawing/2014/main" id="{444FA043-A721-90D4-BF06-19A82AD393D1}"/>
              </a:ext>
            </a:extLst>
          </p:cNvPr>
          <p:cNvSpPr txBox="1"/>
          <p:nvPr/>
        </p:nvSpPr>
        <p:spPr>
          <a:xfrm>
            <a:off x="395601" y="623562"/>
            <a:ext cx="5968253" cy="369332"/>
          </a:xfrm>
          <a:prstGeom prst="rect">
            <a:avLst/>
          </a:prstGeom>
          <a:noFill/>
        </p:spPr>
        <p:txBody>
          <a:bodyPr wrap="square">
            <a:spAutoFit/>
          </a:bodyPr>
          <a:lstStyle/>
          <a:p>
            <a:pPr indent="266700" algn="just"/>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4.</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呼吸道给药 有气雾剂、吸入剂、烟剂等。</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81226330-6BF2-FDF7-1827-642FB6FDC9E3}"/>
              </a:ext>
            </a:extLst>
          </p:cNvPr>
          <p:cNvPicPr>
            <a:picLocks noChangeAspect="1"/>
          </p:cNvPicPr>
          <p:nvPr/>
        </p:nvPicPr>
        <p:blipFill>
          <a:blip r:embed="rId4"/>
          <a:stretch>
            <a:fillRect/>
          </a:stretch>
        </p:blipFill>
        <p:spPr>
          <a:xfrm>
            <a:off x="669098" y="1620526"/>
            <a:ext cx="3153641" cy="3153641"/>
          </a:xfrm>
          <a:prstGeom prst="rect">
            <a:avLst/>
          </a:prstGeom>
        </p:spPr>
      </p:pic>
      <p:pic>
        <p:nvPicPr>
          <p:cNvPr id="5" name="图片 4">
            <a:extLst>
              <a:ext uri="{FF2B5EF4-FFF2-40B4-BE49-F238E27FC236}">
                <a16:creationId xmlns:a16="http://schemas.microsoft.com/office/drawing/2014/main" id="{D5E820F7-DE92-130B-E5C3-90B194A129F9}"/>
              </a:ext>
            </a:extLst>
          </p:cNvPr>
          <p:cNvPicPr>
            <a:picLocks noChangeAspect="1"/>
          </p:cNvPicPr>
          <p:nvPr/>
        </p:nvPicPr>
        <p:blipFill>
          <a:blip r:embed="rId5"/>
          <a:stretch>
            <a:fillRect/>
          </a:stretch>
        </p:blipFill>
        <p:spPr>
          <a:xfrm>
            <a:off x="3711719" y="1292346"/>
            <a:ext cx="4657725" cy="3810000"/>
          </a:xfrm>
          <a:prstGeom prst="rect">
            <a:avLst/>
          </a:prstGeom>
        </p:spPr>
      </p:pic>
    </p:spTree>
    <p:extLst>
      <p:ext uri="{BB962C8B-B14F-4D97-AF65-F5344CB8AC3E}">
        <p14:creationId xmlns:p14="http://schemas.microsoft.com/office/powerpoint/2010/main" val="235165056"/>
      </p:ext>
    </p:extLst>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子任务</a:t>
              </a:r>
              <a:r>
                <a:rPr lang="en-US" altLang="zh-CN" sz="2000" b="0" dirty="0">
                  <a:solidFill>
                    <a:srgbClr val="FF7F7F"/>
                  </a:solidFill>
                  <a:latin typeface="微软雅黑" panose="020B0503020204020204" charset="-122"/>
                  <a:ea typeface="微软雅黑" panose="020B0503020204020204" charset="-122"/>
                </a:rPr>
                <a:t>1  </a:t>
              </a:r>
              <a:r>
                <a:rPr lang="zh-CN" altLang="en-US" sz="2000" b="0" dirty="0">
                  <a:solidFill>
                    <a:srgbClr val="FF7F7F"/>
                  </a:solidFill>
                  <a:latin typeface="微软雅黑" panose="020B0503020204020204" charset="-122"/>
                  <a:ea typeface="微软雅黑" panose="020B0503020204020204" charset="-122"/>
                </a:rPr>
                <a:t>药物的基础知识</a:t>
              </a: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a:extLst>
              <a:ext uri="{FF2B5EF4-FFF2-40B4-BE49-F238E27FC236}">
                <a16:creationId xmlns:a16="http://schemas.microsoft.com/office/drawing/2014/main" id="{B2534D65-E399-5C5F-7814-32EEC0C03A6C}"/>
              </a:ext>
            </a:extLst>
          </p:cNvPr>
          <p:cNvSpPr txBox="1"/>
          <p:nvPr/>
        </p:nvSpPr>
        <p:spPr>
          <a:xfrm>
            <a:off x="267778" y="632752"/>
            <a:ext cx="4572000" cy="400110"/>
          </a:xfrm>
          <a:prstGeom prst="rect">
            <a:avLst/>
          </a:prstGeom>
          <a:noFill/>
        </p:spPr>
        <p:txBody>
          <a:bodyPr wrap="square">
            <a:spAutoFit/>
          </a:bodyPr>
          <a:lstStyle/>
          <a:p>
            <a:pPr indent="381000" algn="just"/>
            <a:r>
              <a:rPr lang="zh-CN" altLang="zh-CN" sz="2000" b="1" kern="100" dirty="0">
                <a:effectLst/>
                <a:latin typeface="等线" panose="02010600030101010101" pitchFamily="2" charset="-122"/>
                <a:ea typeface="宋体" panose="02010600030101010101" pitchFamily="2" charset="-122"/>
                <a:cs typeface="宋体" panose="02010600030101010101" pitchFamily="2" charset="-122"/>
              </a:rPr>
              <a:t>二、药物保管的基本知识</a:t>
            </a:r>
            <a:endParaRPr lang="zh-CN" altLang="zh-CN" sz="12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51D7607C-8968-9923-C75B-E090BD206A10}"/>
              </a:ext>
            </a:extLst>
          </p:cNvPr>
          <p:cNvSpPr txBox="1"/>
          <p:nvPr/>
        </p:nvSpPr>
        <p:spPr>
          <a:xfrm>
            <a:off x="395602" y="1032862"/>
            <a:ext cx="5353126" cy="3693319"/>
          </a:xfrm>
          <a:prstGeom prst="rect">
            <a:avLst/>
          </a:prstGeom>
          <a:noFill/>
        </p:spPr>
        <p:txBody>
          <a:bodyPr wrap="square">
            <a:spAutoFit/>
          </a:bodyPr>
          <a:lstStyle/>
          <a:p>
            <a:pPr indent="266700" algn="just"/>
            <a:r>
              <a:rPr lang="zh-CN" altLang="zh-CN" kern="100" dirty="0">
                <a:effectLst/>
                <a:latin typeface="等线" panose="02010600030101010101" pitchFamily="2" charset="-122"/>
                <a:ea typeface="宋体" panose="02010600030101010101" pitchFamily="2" charset="-122"/>
                <a:cs typeface="宋体" panose="02010600030101010101" pitchFamily="2" charset="-122"/>
              </a:rPr>
              <a:t>（一）药柜应放在通风、干燥、光线明亮处，但避免阳光直射，保持整洁。由专人负责，定期检查药品质量，以确保安全。</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zh-CN" altLang="zh-CN" kern="100" dirty="0">
                <a:effectLst/>
                <a:latin typeface="等线" panose="02010600030101010101" pitchFamily="2" charset="-122"/>
                <a:ea typeface="宋体" panose="02010600030101010101" pitchFamily="2" charset="-122"/>
                <a:cs typeface="宋体" panose="02010600030101010101" pitchFamily="2" charset="-122"/>
              </a:rPr>
              <a:t>（二）药品应按内服、外用、注射、剧毒等分类保管，</a:t>
            </a:r>
            <a:r>
              <a:rPr lang="zh-CN" altLang="zh-CN"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并现领现用</a:t>
            </a:r>
            <a:r>
              <a:rPr lang="zh-CN" altLang="zh-CN" kern="100" dirty="0">
                <a:effectLst/>
                <a:latin typeface="等线" panose="02010600030101010101" pitchFamily="2" charset="-122"/>
                <a:ea typeface="宋体" panose="02010600030101010101" pitchFamily="2" charset="-122"/>
                <a:cs typeface="宋体" panose="02010600030101010101" pitchFamily="2" charset="-122"/>
              </a:rPr>
              <a:t>，以防失效。剧毒、麻醉应有明显的标记，加锁保管，用专本登记，每日严格交接班。</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zh-CN" altLang="zh-CN" kern="100" dirty="0">
                <a:effectLst/>
                <a:latin typeface="等线" panose="02010600030101010101" pitchFamily="2" charset="-122"/>
                <a:ea typeface="宋体" panose="02010600030101010101" pitchFamily="2" charset="-122"/>
                <a:cs typeface="宋体" panose="02010600030101010101" pitchFamily="2" charset="-122"/>
              </a:rPr>
              <a:t>（三）药瓶上应有明显标签，注明药品名称、浓度、剂量。一般内服药用蓝色边标签，外用药用红色边标签，剧毒药用黑色边标签，标签辨认不清或脱落应及时处理。</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zh-CN" altLang="zh-CN" kern="100" dirty="0">
                <a:effectLst/>
                <a:latin typeface="等线" panose="02010600030101010101" pitchFamily="2" charset="-122"/>
                <a:ea typeface="宋体" panose="02010600030101010101" pitchFamily="2" charset="-122"/>
                <a:cs typeface="宋体" panose="02010600030101010101" pitchFamily="2" charset="-122"/>
              </a:rPr>
              <a:t>（四）药物如有变色、浑浊、沉淀、异味、潮解、变性等，应立即停止使用。</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3" name="图片 12">
            <a:extLst>
              <a:ext uri="{FF2B5EF4-FFF2-40B4-BE49-F238E27FC236}">
                <a16:creationId xmlns:a16="http://schemas.microsoft.com/office/drawing/2014/main" id="{FFA772AC-622D-7E46-D223-A43AC7C13E7C}"/>
              </a:ext>
            </a:extLst>
          </p:cNvPr>
          <p:cNvPicPr>
            <a:picLocks noChangeAspect="1"/>
          </p:cNvPicPr>
          <p:nvPr/>
        </p:nvPicPr>
        <p:blipFill>
          <a:blip r:embed="rId4"/>
          <a:stretch>
            <a:fillRect/>
          </a:stretch>
        </p:blipFill>
        <p:spPr>
          <a:xfrm>
            <a:off x="5748728" y="1794389"/>
            <a:ext cx="3199992" cy="1999995"/>
          </a:xfrm>
          <a:prstGeom prst="rect">
            <a:avLst/>
          </a:prstGeom>
        </p:spPr>
      </p:pic>
    </p:spTree>
    <p:extLst>
      <p:ext uri="{BB962C8B-B14F-4D97-AF65-F5344CB8AC3E}">
        <p14:creationId xmlns:p14="http://schemas.microsoft.com/office/powerpoint/2010/main" val="3837843462"/>
      </p:ext>
    </p:extLst>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子任务</a:t>
              </a:r>
              <a:r>
                <a:rPr lang="en-US" altLang="zh-CN" sz="2000" b="0" dirty="0">
                  <a:solidFill>
                    <a:srgbClr val="FF7F7F"/>
                  </a:solidFill>
                  <a:latin typeface="微软雅黑" panose="020B0503020204020204" charset="-122"/>
                  <a:ea typeface="微软雅黑" panose="020B0503020204020204" charset="-122"/>
                </a:rPr>
                <a:t>1  </a:t>
              </a:r>
              <a:r>
                <a:rPr lang="zh-CN" altLang="en-US" sz="2000" b="0" dirty="0">
                  <a:solidFill>
                    <a:srgbClr val="FF7F7F"/>
                  </a:solidFill>
                  <a:latin typeface="微软雅黑" panose="020B0503020204020204" charset="-122"/>
                  <a:ea typeface="微软雅黑" panose="020B0503020204020204" charset="-122"/>
                </a:rPr>
                <a:t>药物的基础知识</a:t>
              </a: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a:extLst>
              <a:ext uri="{FF2B5EF4-FFF2-40B4-BE49-F238E27FC236}">
                <a16:creationId xmlns:a16="http://schemas.microsoft.com/office/drawing/2014/main" id="{495EB922-DD63-CA89-C119-3596171EEBFC}"/>
              </a:ext>
            </a:extLst>
          </p:cNvPr>
          <p:cNvSpPr txBox="1"/>
          <p:nvPr/>
        </p:nvSpPr>
        <p:spPr>
          <a:xfrm>
            <a:off x="267778" y="635086"/>
            <a:ext cx="5109271" cy="369332"/>
          </a:xfrm>
          <a:prstGeom prst="rect">
            <a:avLst/>
          </a:prstGeom>
          <a:noFill/>
        </p:spPr>
        <p:txBody>
          <a:bodyPr wrap="square">
            <a:spAutoFit/>
          </a:bodyPr>
          <a:lstStyle/>
          <a:p>
            <a:pPr indent="266700" algn="just"/>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（五）根据药物的性质不同，采取分类保存：</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圆角 5">
            <a:extLst>
              <a:ext uri="{FF2B5EF4-FFF2-40B4-BE49-F238E27FC236}">
                <a16:creationId xmlns:a16="http://schemas.microsoft.com/office/drawing/2014/main" id="{A3AE8DE8-DD79-38AA-DA12-D9106F3303A6}"/>
              </a:ext>
            </a:extLst>
          </p:cNvPr>
          <p:cNvSpPr/>
          <p:nvPr/>
        </p:nvSpPr>
        <p:spPr>
          <a:xfrm>
            <a:off x="267778" y="1056442"/>
            <a:ext cx="4990209" cy="358617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indent="266700" algn="just"/>
            <a:r>
              <a:rPr lang="en-US" altLang="zh-CN" sz="1400" kern="100" dirty="0">
                <a:latin typeface="等线" panose="02010600030101010101" pitchFamily="2" charset="-122"/>
                <a:ea typeface="宋体" panose="02010600030101010101" pitchFamily="2" charset="-122"/>
              </a:rPr>
              <a:t>1.</a:t>
            </a:r>
            <a:r>
              <a:rPr lang="zh-CN" altLang="zh-CN" sz="1400" kern="100" dirty="0">
                <a:latin typeface="等线" panose="02010600030101010101" pitchFamily="2" charset="-122"/>
                <a:ea typeface="宋体" panose="02010600030101010101" pitchFamily="2" charset="-122"/>
              </a:rPr>
              <a:t>遇热易破坏的生物制品、抗生素等</a:t>
            </a:r>
            <a:r>
              <a:rPr lang="en-US" altLang="zh-CN" sz="1400" kern="100" dirty="0">
                <a:latin typeface="等线" panose="02010600030101010101" pitchFamily="2" charset="-122"/>
                <a:ea typeface="宋体" panose="02010600030101010101" pitchFamily="2" charset="-122"/>
              </a:rPr>
              <a:t>,</a:t>
            </a:r>
            <a:r>
              <a:rPr lang="zh-CN" altLang="zh-CN" sz="1400" kern="100" dirty="0">
                <a:latin typeface="等线" panose="02010600030101010101" pitchFamily="2" charset="-122"/>
                <a:ea typeface="宋体" panose="02010600030101010101" pitchFamily="2" charset="-122"/>
              </a:rPr>
              <a:t>如抗毒血清、疫苗、免疫球蛋白、人体蛋白等</a:t>
            </a:r>
            <a:r>
              <a:rPr lang="en-US" altLang="zh-CN" sz="1400" kern="100" dirty="0">
                <a:latin typeface="等线" panose="02010600030101010101" pitchFamily="2" charset="-122"/>
                <a:ea typeface="宋体" panose="02010600030101010101" pitchFamily="2" charset="-122"/>
              </a:rPr>
              <a:t>,</a:t>
            </a:r>
            <a:r>
              <a:rPr lang="zh-CN" altLang="zh-CN" sz="1400" kern="100" dirty="0">
                <a:latin typeface="等线" panose="02010600030101010101" pitchFamily="2" charset="-122"/>
                <a:ea typeface="宋体" panose="02010600030101010101" pitchFamily="2" charset="-122"/>
              </a:rPr>
              <a:t>根据其性质和对贮藏条件的要求</a:t>
            </a:r>
            <a:r>
              <a:rPr lang="en-US" altLang="zh-CN" sz="1400" kern="100" dirty="0">
                <a:latin typeface="等线" panose="02010600030101010101" pitchFamily="2" charset="-122"/>
                <a:ea typeface="宋体" panose="02010600030101010101" pitchFamily="2" charset="-122"/>
              </a:rPr>
              <a:t>,</a:t>
            </a:r>
            <a:r>
              <a:rPr lang="zh-CN" altLang="zh-CN" sz="1400" kern="100" dirty="0">
                <a:latin typeface="等线" panose="02010600030101010101" pitchFamily="2" charset="-122"/>
                <a:ea typeface="宋体" panose="02010600030101010101" pitchFamily="2" charset="-122"/>
              </a:rPr>
              <a:t>分别置于干燥阴凉</a:t>
            </a:r>
            <a:r>
              <a:rPr lang="en-US" altLang="zh-CN" sz="1400" kern="100" dirty="0">
                <a:latin typeface="等线" panose="02010600030101010101" pitchFamily="2" charset="-122"/>
                <a:ea typeface="宋体" panose="02010600030101010101" pitchFamily="2" charset="-122"/>
              </a:rPr>
              <a:t>(</a:t>
            </a:r>
            <a:r>
              <a:rPr lang="zh-CN" altLang="zh-CN" sz="1400" kern="100" dirty="0">
                <a:latin typeface="等线" panose="02010600030101010101" pitchFamily="2" charset="-122"/>
                <a:ea typeface="宋体" panose="02010600030101010101" pitchFamily="2" charset="-122"/>
              </a:rPr>
              <a:t>约</a:t>
            </a:r>
            <a:r>
              <a:rPr lang="en-US" altLang="zh-CN" sz="1400" kern="100" dirty="0">
                <a:latin typeface="等线" panose="02010600030101010101" pitchFamily="2" charset="-122"/>
                <a:ea typeface="宋体" panose="02010600030101010101" pitchFamily="2" charset="-122"/>
              </a:rPr>
              <a:t>20</a:t>
            </a:r>
            <a:r>
              <a:rPr lang="zh-CN" altLang="zh-CN" sz="1400" kern="100" dirty="0">
                <a:latin typeface="等线" panose="02010600030101010101" pitchFamily="2" charset="-122"/>
                <a:ea typeface="宋体" panose="02010600030101010101" pitchFamily="2" charset="-122"/>
              </a:rPr>
              <a:t>℃</a:t>
            </a:r>
            <a:r>
              <a:rPr lang="en-US" altLang="zh-CN" sz="1400" kern="100" dirty="0">
                <a:latin typeface="等线" panose="02010600030101010101" pitchFamily="2" charset="-122"/>
                <a:ea typeface="宋体" panose="02010600030101010101" pitchFamily="2" charset="-122"/>
              </a:rPr>
              <a:t>)</a:t>
            </a:r>
            <a:r>
              <a:rPr lang="zh-CN" altLang="zh-CN" sz="1400" kern="100" dirty="0">
                <a:latin typeface="等线" panose="02010600030101010101" pitchFamily="2" charset="-122"/>
                <a:ea typeface="宋体" panose="02010600030101010101" pitchFamily="2" charset="-122"/>
              </a:rPr>
              <a:t>处或冷藏于</a:t>
            </a:r>
            <a:r>
              <a:rPr lang="en-US" altLang="zh-CN" sz="1400" kern="100" dirty="0">
                <a:latin typeface="等线" panose="02010600030101010101" pitchFamily="2" charset="-122"/>
                <a:ea typeface="宋体" panose="02010600030101010101" pitchFamily="2" charset="-122"/>
              </a:rPr>
              <a:t>2-10</a:t>
            </a:r>
            <a:r>
              <a:rPr lang="zh-CN" altLang="zh-CN" sz="1400" kern="100" dirty="0">
                <a:latin typeface="等线" panose="02010600030101010101" pitchFamily="2" charset="-122"/>
                <a:ea typeface="宋体" panose="02010600030101010101" pitchFamily="2" charset="-122"/>
              </a:rPr>
              <a:t>℃处保存。</a:t>
            </a:r>
          </a:p>
          <a:p>
            <a:pPr indent="266700" algn="just"/>
            <a:r>
              <a:rPr lang="en-US" altLang="zh-CN" sz="1400" kern="100" dirty="0">
                <a:latin typeface="等线" panose="02010600030101010101" pitchFamily="2" charset="-122"/>
                <a:ea typeface="宋体" panose="02010600030101010101" pitchFamily="2" charset="-122"/>
              </a:rPr>
              <a:t>2.</a:t>
            </a:r>
            <a:r>
              <a:rPr lang="zh-CN" altLang="zh-CN" sz="1400" kern="100" dirty="0">
                <a:latin typeface="等线" panose="02010600030101010101" pitchFamily="2" charset="-122"/>
                <a:ea typeface="宋体" panose="02010600030101010101" pitchFamily="2" charset="-122"/>
              </a:rPr>
              <a:t>易挥发、潮解或风化的药物</a:t>
            </a:r>
            <a:r>
              <a:rPr lang="en-US" altLang="zh-CN" sz="1400" kern="100" dirty="0">
                <a:latin typeface="等线" panose="02010600030101010101" pitchFamily="2" charset="-122"/>
                <a:ea typeface="宋体" panose="02010600030101010101" pitchFamily="2" charset="-122"/>
              </a:rPr>
              <a:t>,</a:t>
            </a:r>
            <a:r>
              <a:rPr lang="zh-CN" altLang="zh-CN" sz="1400" kern="100" dirty="0">
                <a:latin typeface="等线" panose="02010600030101010101" pitchFamily="2" charset="-122"/>
                <a:ea typeface="宋体" panose="02010600030101010101" pitchFamily="2" charset="-122"/>
              </a:rPr>
              <a:t>如乙醇、过氧乙酸、碘酊、糖衣片、酵母片等须装瓶盖紧。</a:t>
            </a:r>
          </a:p>
          <a:p>
            <a:pPr indent="266700" algn="just"/>
            <a:r>
              <a:rPr lang="en-US" altLang="zh-CN" sz="1400" kern="100" dirty="0">
                <a:latin typeface="等线" panose="02010600030101010101" pitchFamily="2" charset="-122"/>
                <a:ea typeface="宋体" panose="02010600030101010101" pitchFamily="2" charset="-122"/>
              </a:rPr>
              <a:t>3.</a:t>
            </a:r>
            <a:r>
              <a:rPr lang="zh-CN" altLang="zh-CN" sz="1400" kern="100" dirty="0">
                <a:latin typeface="等线" panose="02010600030101010101" pitchFamily="2" charset="-122"/>
                <a:ea typeface="宋体" panose="02010600030101010101" pitchFamily="2" charset="-122"/>
              </a:rPr>
              <a:t>易燃、易爆的药物，如乙醚、乙醇、环氧乙烷等远离明火，密闭保存，并置于阴凉处，以防意外。</a:t>
            </a:r>
          </a:p>
          <a:p>
            <a:pPr indent="266700" algn="just"/>
            <a:r>
              <a:rPr lang="en-US" altLang="zh-CN" sz="1400" kern="100" dirty="0">
                <a:latin typeface="等线" panose="02010600030101010101" pitchFamily="2" charset="-122"/>
                <a:ea typeface="宋体" panose="02010600030101010101" pitchFamily="2" charset="-122"/>
              </a:rPr>
              <a:t>4.</a:t>
            </a:r>
            <a:r>
              <a:rPr lang="zh-CN" altLang="zh-CN" sz="1400" kern="100" dirty="0">
                <a:latin typeface="等线" panose="02010600030101010101" pitchFamily="2" charset="-122"/>
                <a:ea typeface="宋体" panose="02010600030101010101" pitchFamily="2" charset="-122"/>
              </a:rPr>
              <a:t>易氧化和遇光变质的药物，如氨茶碱、维生素</a:t>
            </a:r>
            <a:r>
              <a:rPr lang="en-US" altLang="zh-CN" sz="1400" kern="100" dirty="0">
                <a:latin typeface="等线" panose="02010600030101010101" pitchFamily="2" charset="-122"/>
                <a:ea typeface="宋体" panose="02010600030101010101" pitchFamily="2" charset="-122"/>
              </a:rPr>
              <a:t>C</a:t>
            </a:r>
            <a:r>
              <a:rPr lang="zh-CN" altLang="zh-CN" sz="1400" kern="100" dirty="0">
                <a:latin typeface="等线" panose="02010600030101010101" pitchFamily="2" charset="-122"/>
                <a:ea typeface="宋体" panose="02010600030101010101" pitchFamily="2" charset="-122"/>
              </a:rPr>
              <a:t>、盐酸肾上腺素等，应装在有色密闭瓶中，或放在黑纸遮光的纸盒中，放于阴凉处。</a:t>
            </a:r>
          </a:p>
          <a:p>
            <a:pPr indent="266700" algn="just"/>
            <a:r>
              <a:rPr lang="en-US" altLang="zh-CN" sz="1400" kern="100" dirty="0">
                <a:latin typeface="等线" panose="02010600030101010101" pitchFamily="2" charset="-122"/>
                <a:ea typeface="宋体" panose="02010600030101010101" pitchFamily="2" charset="-122"/>
              </a:rPr>
              <a:t>5.</a:t>
            </a:r>
            <a:r>
              <a:rPr lang="zh-CN" altLang="zh-CN" sz="1400" kern="100" dirty="0">
                <a:latin typeface="等线" panose="02010600030101010101" pitchFamily="2" charset="-122"/>
                <a:ea typeface="宋体" panose="02010600030101010101" pitchFamily="2" charset="-122"/>
              </a:rPr>
              <a:t>易过期的药物，如抗生素、胰岛素等应定期检查，按有效期时限的先后使用，避免浪费。</a:t>
            </a:r>
          </a:p>
          <a:p>
            <a:pPr indent="266700" algn="just"/>
            <a:r>
              <a:rPr lang="en-US" altLang="zh-CN" sz="1400" kern="100" dirty="0">
                <a:latin typeface="等线" panose="02010600030101010101" pitchFamily="2" charset="-122"/>
                <a:ea typeface="宋体" panose="02010600030101010101" pitchFamily="2" charset="-122"/>
              </a:rPr>
              <a:t>6.</a:t>
            </a:r>
            <a:r>
              <a:rPr lang="zh-CN" altLang="zh-CN" sz="1400" kern="100" dirty="0">
                <a:latin typeface="等线" panose="02010600030101010101" pitchFamily="2" charset="-122"/>
                <a:ea typeface="宋体" panose="02010600030101010101" pitchFamily="2" charset="-122"/>
              </a:rPr>
              <a:t>各类中药均置于阴凉干燥处</a:t>
            </a:r>
            <a:r>
              <a:rPr lang="en-US" altLang="zh-CN" sz="1400" kern="100" dirty="0">
                <a:latin typeface="等线" panose="02010600030101010101" pitchFamily="2" charset="-122"/>
                <a:ea typeface="宋体" panose="02010600030101010101" pitchFamily="2" charset="-122"/>
              </a:rPr>
              <a:t>,</a:t>
            </a:r>
            <a:r>
              <a:rPr lang="zh-CN" altLang="zh-CN" sz="1400" kern="100" dirty="0">
                <a:latin typeface="等线" panose="02010600030101010101" pitchFamily="2" charset="-122"/>
                <a:ea typeface="宋体" panose="02010600030101010101" pitchFamily="2" charset="-122"/>
              </a:rPr>
              <a:t>芳香性药品须密盖保存。</a:t>
            </a:r>
          </a:p>
          <a:p>
            <a:pPr indent="266700" algn="just"/>
            <a:r>
              <a:rPr lang="en-US" altLang="zh-CN" sz="1400" kern="100" dirty="0">
                <a:latin typeface="等线" panose="02010600030101010101" pitchFamily="2" charset="-122"/>
                <a:ea typeface="宋体" panose="02010600030101010101" pitchFamily="2" charset="-122"/>
              </a:rPr>
              <a:t>7.</a:t>
            </a:r>
            <a:r>
              <a:rPr lang="zh-CN" altLang="zh-CN" sz="1400" kern="100" dirty="0">
                <a:latin typeface="等线" panose="02010600030101010101" pitchFamily="2" charset="-122"/>
                <a:ea typeface="宋体" panose="02010600030101010101" pitchFamily="2" charset="-122"/>
              </a:rPr>
              <a:t>如属个人专用的特种药物，应单独存放，注明床号、姓名。</a:t>
            </a:r>
            <a:endParaRPr lang="zh-CN" altLang="en-US" dirty="0"/>
          </a:p>
        </p:txBody>
      </p:sp>
      <p:pic>
        <p:nvPicPr>
          <p:cNvPr id="7" name="图片 6">
            <a:extLst>
              <a:ext uri="{FF2B5EF4-FFF2-40B4-BE49-F238E27FC236}">
                <a16:creationId xmlns:a16="http://schemas.microsoft.com/office/drawing/2014/main" id="{2D2E55E0-F85A-02A1-788F-E9C396F0F595}"/>
              </a:ext>
            </a:extLst>
          </p:cNvPr>
          <p:cNvPicPr>
            <a:picLocks noChangeAspect="1"/>
          </p:cNvPicPr>
          <p:nvPr/>
        </p:nvPicPr>
        <p:blipFill>
          <a:blip r:embed="rId4"/>
          <a:stretch>
            <a:fillRect/>
          </a:stretch>
        </p:blipFill>
        <p:spPr>
          <a:xfrm>
            <a:off x="5377049" y="1449660"/>
            <a:ext cx="3666367" cy="2799741"/>
          </a:xfrm>
          <a:prstGeom prst="rect">
            <a:avLst/>
          </a:prstGeom>
        </p:spPr>
      </p:pic>
    </p:spTree>
    <p:extLst>
      <p:ext uri="{BB962C8B-B14F-4D97-AF65-F5344CB8AC3E}">
        <p14:creationId xmlns:p14="http://schemas.microsoft.com/office/powerpoint/2010/main" val="4184116401"/>
      </p:ext>
    </p:extLst>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FC5878-2791-BDAD-335F-E41A9629D08D}"/>
              </a:ext>
            </a:extLst>
          </p:cNvPr>
          <p:cNvSpPr txBox="1"/>
          <p:nvPr/>
        </p:nvSpPr>
        <p:spPr>
          <a:xfrm>
            <a:off x="380205" y="539750"/>
            <a:ext cx="8529404" cy="400110"/>
          </a:xfrm>
          <a:prstGeom prst="rect">
            <a:avLst/>
          </a:prstGeom>
          <a:noFill/>
        </p:spPr>
        <p:txBody>
          <a:bodyPr wrap="square">
            <a:spAutoFit/>
          </a:bodyPr>
          <a:lstStyle/>
          <a:p>
            <a:pPr indent="381000" algn="just"/>
            <a:r>
              <a:rPr lang="zh-CN" altLang="zh-CN" sz="2000" b="1" kern="100" dirty="0">
                <a:effectLst/>
                <a:latin typeface="等线" panose="02010600030101010101" pitchFamily="2" charset="-122"/>
                <a:ea typeface="宋体" panose="02010600030101010101" pitchFamily="2" charset="-122"/>
                <a:cs typeface="宋体" panose="02010600030101010101" pitchFamily="2" charset="-122"/>
              </a:rPr>
              <a:t>三、影响药物作用的因素</a:t>
            </a:r>
            <a:endParaRPr lang="zh-CN" altLang="zh-CN" sz="12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6" name="组合 5">
            <a:extLst>
              <a:ext uri="{FF2B5EF4-FFF2-40B4-BE49-F238E27FC236}">
                <a16:creationId xmlns:a16="http://schemas.microsoft.com/office/drawing/2014/main" id="{87A16E35-2E67-4B26-08FF-3AF89CC1D712}"/>
              </a:ext>
            </a:extLst>
          </p:cNvPr>
          <p:cNvGrpSpPr/>
          <p:nvPr/>
        </p:nvGrpSpPr>
        <p:grpSpPr>
          <a:xfrm>
            <a:off x="234534" y="140970"/>
            <a:ext cx="5135880" cy="398780"/>
            <a:chOff x="162802" y="106676"/>
            <a:chExt cx="6847522" cy="590681"/>
          </a:xfrm>
        </p:grpSpPr>
        <p:sp>
          <p:nvSpPr>
            <p:cNvPr id="7" name="文本框 6">
              <a:extLst>
                <a:ext uri="{FF2B5EF4-FFF2-40B4-BE49-F238E27FC236}">
                  <a16:creationId xmlns:a16="http://schemas.microsoft.com/office/drawing/2014/main" id="{CC751B66-0252-9F5A-CD5F-8BF288A62B67}"/>
                </a:ext>
              </a:extLst>
            </p:cNvPr>
            <p:cNvSpPr txBox="1"/>
            <p:nvPr/>
          </p:nvSpPr>
          <p:spPr>
            <a:xfrm>
              <a:off x="923920" y="106676"/>
              <a:ext cx="6086404" cy="590681"/>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子任务</a:t>
              </a:r>
              <a:r>
                <a:rPr lang="en-US" altLang="zh-CN" sz="2000" b="0" dirty="0">
                  <a:solidFill>
                    <a:srgbClr val="FF7F7F"/>
                  </a:solidFill>
                  <a:latin typeface="微软雅黑" panose="020B0503020204020204" charset="-122"/>
                  <a:ea typeface="微软雅黑" panose="020B0503020204020204" charset="-122"/>
                </a:rPr>
                <a:t>1  </a:t>
              </a:r>
              <a:r>
                <a:rPr lang="zh-CN" altLang="en-US" sz="2000" b="0" dirty="0">
                  <a:solidFill>
                    <a:srgbClr val="FF7F7F"/>
                  </a:solidFill>
                  <a:latin typeface="微软雅黑" panose="020B0503020204020204" charset="-122"/>
                  <a:ea typeface="微软雅黑" panose="020B0503020204020204" charset="-122"/>
                </a:rPr>
                <a:t>药物的基础知识</a:t>
              </a:r>
            </a:p>
          </p:txBody>
        </p:sp>
        <p:grpSp>
          <p:nvGrpSpPr>
            <p:cNvPr id="8" name="组合 7">
              <a:extLst>
                <a:ext uri="{FF2B5EF4-FFF2-40B4-BE49-F238E27FC236}">
                  <a16:creationId xmlns:a16="http://schemas.microsoft.com/office/drawing/2014/main" id="{49B356E0-E4BD-A748-A547-DB490F64A6ED}"/>
                </a:ext>
              </a:extLst>
            </p:cNvPr>
            <p:cNvGrpSpPr/>
            <p:nvPr/>
          </p:nvGrpSpPr>
          <p:grpSpPr>
            <a:xfrm>
              <a:off x="162802" y="132600"/>
              <a:ext cx="729287" cy="445249"/>
              <a:chOff x="7304087" y="2314113"/>
              <a:chExt cx="1001487" cy="611434"/>
            </a:xfrm>
          </p:grpSpPr>
          <p:sp>
            <p:nvSpPr>
              <p:cNvPr id="9" name="对角圆角矩形 10">
                <a:extLst>
                  <a:ext uri="{FF2B5EF4-FFF2-40B4-BE49-F238E27FC236}">
                    <a16:creationId xmlns:a16="http://schemas.microsoft.com/office/drawing/2014/main" id="{148F85F2-ACBE-9E82-767B-058B42C3B94D}"/>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0" name="图片 9">
                <a:extLst>
                  <a:ext uri="{FF2B5EF4-FFF2-40B4-BE49-F238E27FC236}">
                    <a16:creationId xmlns:a16="http://schemas.microsoft.com/office/drawing/2014/main" id="{50BBCE58-5241-8BCF-F010-FB49910E21DE}"/>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pic>
        <p:nvPicPr>
          <p:cNvPr id="33" name="图片 32">
            <a:extLst>
              <a:ext uri="{FF2B5EF4-FFF2-40B4-BE49-F238E27FC236}">
                <a16:creationId xmlns:a16="http://schemas.microsoft.com/office/drawing/2014/main" id="{AFA61DFB-B149-6FCB-0D63-8156D7CEE8E3}"/>
              </a:ext>
            </a:extLst>
          </p:cNvPr>
          <p:cNvPicPr>
            <a:picLocks noChangeAspect="1"/>
          </p:cNvPicPr>
          <p:nvPr/>
        </p:nvPicPr>
        <p:blipFill>
          <a:blip r:embed="rId3"/>
          <a:stretch>
            <a:fillRect/>
          </a:stretch>
        </p:blipFill>
        <p:spPr>
          <a:xfrm>
            <a:off x="1989101" y="1631730"/>
            <a:ext cx="5165798" cy="3370800"/>
          </a:xfrm>
          <a:prstGeom prst="rect">
            <a:avLst/>
          </a:prstGeom>
        </p:spPr>
      </p:pic>
      <p:sp>
        <p:nvSpPr>
          <p:cNvPr id="3" name="文本框 2">
            <a:extLst>
              <a:ext uri="{FF2B5EF4-FFF2-40B4-BE49-F238E27FC236}">
                <a16:creationId xmlns:a16="http://schemas.microsoft.com/office/drawing/2014/main" id="{5B0C1360-2617-FEBB-EA43-EFC7B2C049D8}"/>
              </a:ext>
            </a:extLst>
          </p:cNvPr>
          <p:cNvSpPr txBox="1"/>
          <p:nvPr/>
        </p:nvSpPr>
        <p:spPr>
          <a:xfrm>
            <a:off x="422763" y="894030"/>
            <a:ext cx="8529404" cy="923330"/>
          </a:xfrm>
          <a:prstGeom prst="rect">
            <a:avLst/>
          </a:prstGeom>
          <a:noFill/>
        </p:spPr>
        <p:txBody>
          <a:bodyPr wrap="square">
            <a:spAutoFit/>
          </a:bodyPr>
          <a:lstStyle/>
          <a:p>
            <a:pPr indent="266700" algn="just"/>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   </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每种药物都有各自的药理作用和特点，同时，药物对人体的疗效后常常受多种因素的影响，如药物的剂量、制剂、给药途径、联合应用，人的生理因素、病理状态等等。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18407132"/>
      </p:ext>
    </p:extLst>
  </p:cSld>
  <p:clrMapOvr>
    <a:masterClrMapping/>
  </p:clrMapOvr>
  <p:transition advClick="0" advTm="6645">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EE9177-8F10-BC17-9F7D-0CB466847288}"/>
              </a:ext>
            </a:extLst>
          </p:cNvPr>
          <p:cNvSpPr txBox="1"/>
          <p:nvPr/>
        </p:nvSpPr>
        <p:spPr>
          <a:xfrm>
            <a:off x="269823" y="696404"/>
            <a:ext cx="4572000" cy="369332"/>
          </a:xfrm>
          <a:prstGeom prst="rect">
            <a:avLst/>
          </a:prstGeom>
          <a:noFill/>
        </p:spPr>
        <p:txBody>
          <a:bodyPr wrap="square">
            <a:spAutoFit/>
          </a:bodyPr>
          <a:lstStyle/>
          <a:p>
            <a:pPr indent="406400" algn="just"/>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四、用药的原则</a:t>
            </a:r>
            <a:endParaRPr lang="zh-CN" altLang="zh-CN" sz="11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215EC9A5-102B-920D-D8C1-B0B9FA696070}"/>
              </a:ext>
            </a:extLst>
          </p:cNvPr>
          <p:cNvPicPr>
            <a:picLocks noChangeAspect="1"/>
          </p:cNvPicPr>
          <p:nvPr/>
        </p:nvPicPr>
        <p:blipFill>
          <a:blip r:embed="rId2"/>
          <a:stretch>
            <a:fillRect/>
          </a:stretch>
        </p:blipFill>
        <p:spPr>
          <a:xfrm>
            <a:off x="203493" y="159910"/>
            <a:ext cx="5139373" cy="536494"/>
          </a:xfrm>
          <a:prstGeom prst="rect">
            <a:avLst/>
          </a:prstGeom>
        </p:spPr>
      </p:pic>
      <p:sp>
        <p:nvSpPr>
          <p:cNvPr id="9" name="文本框 8">
            <a:extLst>
              <a:ext uri="{FF2B5EF4-FFF2-40B4-BE49-F238E27FC236}">
                <a16:creationId xmlns:a16="http://schemas.microsoft.com/office/drawing/2014/main" id="{BAD3D1A7-7243-FF04-9385-5E7DAE02DFE2}"/>
              </a:ext>
            </a:extLst>
          </p:cNvPr>
          <p:cNvSpPr txBox="1"/>
          <p:nvPr/>
        </p:nvSpPr>
        <p:spPr>
          <a:xfrm>
            <a:off x="472190" y="1067170"/>
            <a:ext cx="8401987" cy="338554"/>
          </a:xfrm>
          <a:prstGeom prst="rect">
            <a:avLst/>
          </a:prstGeom>
          <a:noFill/>
        </p:spPr>
        <p:txBody>
          <a:bodyPr wrap="square">
            <a:spAutoFit/>
          </a:bodyPr>
          <a:lstStyle/>
          <a:p>
            <a:pPr indent="266700" algn="just"/>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用药原则是一切用药的总则，护理人员在执行药物治疗工作时，必须严格遵守。</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0" name="图片 9">
            <a:extLst>
              <a:ext uri="{FF2B5EF4-FFF2-40B4-BE49-F238E27FC236}">
                <a16:creationId xmlns:a16="http://schemas.microsoft.com/office/drawing/2014/main" id="{2D3F0CD8-9F33-3A96-CE2B-85467E9DDDBE}"/>
              </a:ext>
            </a:extLst>
          </p:cNvPr>
          <p:cNvPicPr>
            <a:picLocks noChangeAspect="1"/>
          </p:cNvPicPr>
          <p:nvPr/>
        </p:nvPicPr>
        <p:blipFill>
          <a:blip r:embed="rId3"/>
          <a:stretch>
            <a:fillRect/>
          </a:stretch>
        </p:blipFill>
        <p:spPr>
          <a:xfrm>
            <a:off x="1721544" y="1436502"/>
            <a:ext cx="5159841" cy="3441614"/>
          </a:xfrm>
          <a:prstGeom prst="rect">
            <a:avLst/>
          </a:prstGeom>
        </p:spPr>
      </p:pic>
    </p:spTree>
    <p:extLst>
      <p:ext uri="{BB962C8B-B14F-4D97-AF65-F5344CB8AC3E}">
        <p14:creationId xmlns:p14="http://schemas.microsoft.com/office/powerpoint/2010/main" val="3661884428"/>
      </p:ext>
    </p:extLst>
  </p:cSld>
  <p:clrMapOvr>
    <a:masterClrMapping/>
  </p:clrMapOvr>
  <p:transition advClick="0" advTm="6645">
    <p:comb/>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15EC9A5-102B-920D-D8C1-B0B9FA696070}"/>
              </a:ext>
            </a:extLst>
          </p:cNvPr>
          <p:cNvPicPr>
            <a:picLocks noChangeAspect="1"/>
          </p:cNvPicPr>
          <p:nvPr/>
        </p:nvPicPr>
        <p:blipFill>
          <a:blip r:embed="rId2"/>
          <a:stretch>
            <a:fillRect/>
          </a:stretch>
        </p:blipFill>
        <p:spPr>
          <a:xfrm>
            <a:off x="203493" y="159910"/>
            <a:ext cx="5139373" cy="536494"/>
          </a:xfrm>
          <a:prstGeom prst="rect">
            <a:avLst/>
          </a:prstGeom>
        </p:spPr>
      </p:pic>
      <p:sp>
        <p:nvSpPr>
          <p:cNvPr id="4" name="矩形: 圆角 3">
            <a:extLst>
              <a:ext uri="{FF2B5EF4-FFF2-40B4-BE49-F238E27FC236}">
                <a16:creationId xmlns:a16="http://schemas.microsoft.com/office/drawing/2014/main" id="{A7779969-CB13-948C-63BB-E858B693BD06}"/>
              </a:ext>
            </a:extLst>
          </p:cNvPr>
          <p:cNvSpPr/>
          <p:nvPr/>
        </p:nvSpPr>
        <p:spPr>
          <a:xfrm>
            <a:off x="863698" y="2747564"/>
            <a:ext cx="1329247" cy="467826"/>
          </a:xfrm>
          <a:prstGeom prst="roundRect">
            <a:avLst/>
          </a:prstGeom>
          <a:ln>
            <a:solidFill>
              <a:schemeClr val="accent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000" b="1" dirty="0"/>
              <a:t>用药原则</a:t>
            </a:r>
          </a:p>
        </p:txBody>
      </p:sp>
      <p:sp>
        <p:nvSpPr>
          <p:cNvPr id="6" name="矩形 5">
            <a:extLst>
              <a:ext uri="{FF2B5EF4-FFF2-40B4-BE49-F238E27FC236}">
                <a16:creationId xmlns:a16="http://schemas.microsoft.com/office/drawing/2014/main" id="{AE4A75AD-B01B-32F5-6CF5-3A7083077664}"/>
              </a:ext>
            </a:extLst>
          </p:cNvPr>
          <p:cNvSpPr/>
          <p:nvPr/>
        </p:nvSpPr>
        <p:spPr>
          <a:xfrm>
            <a:off x="2203555" y="779490"/>
            <a:ext cx="5591330" cy="42796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2C2705F7-DB77-8874-954D-C8AEFA9F0CE7}"/>
              </a:ext>
            </a:extLst>
          </p:cNvPr>
          <p:cNvPicPr>
            <a:picLocks noChangeAspect="1"/>
          </p:cNvPicPr>
          <p:nvPr/>
        </p:nvPicPr>
        <p:blipFill rotWithShape="1">
          <a:blip r:embed="rId3"/>
          <a:srcRect l="9204" t="30515" r="11839" b="26199"/>
          <a:stretch/>
        </p:blipFill>
        <p:spPr>
          <a:xfrm>
            <a:off x="2320361" y="876925"/>
            <a:ext cx="5347108" cy="4052719"/>
          </a:xfrm>
          <a:prstGeom prst="rect">
            <a:avLst/>
          </a:prstGeom>
        </p:spPr>
      </p:pic>
    </p:spTree>
    <p:extLst>
      <p:ext uri="{BB962C8B-B14F-4D97-AF65-F5344CB8AC3E}">
        <p14:creationId xmlns:p14="http://schemas.microsoft.com/office/powerpoint/2010/main" val="480753053"/>
      </p:ext>
    </p:extLst>
  </p:cSld>
  <p:clrMapOvr>
    <a:masterClrMapping/>
  </p:clrMapOvr>
  <p:transition advClick="0" advTm="6645">
    <p:comb/>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840" y="456565"/>
            <a:ext cx="7683500" cy="3891280"/>
          </a:xfrm>
          <a:prstGeom prst="rect">
            <a:avLst/>
          </a:prstGeom>
          <a:noFill/>
          <a:ln w="38100">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072765" y="1432033"/>
            <a:ext cx="6760210" cy="852805"/>
          </a:xfrm>
          <a:prstGeom prst="rect">
            <a:avLst/>
          </a:prstGeom>
          <a:noFill/>
        </p:spPr>
        <p:txBody>
          <a:bodyPr wrap="square" rtlCol="0">
            <a:spAutoFit/>
          </a:bodyPr>
          <a:lstStyle/>
          <a:p>
            <a:r>
              <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谢谢观看！</a:t>
            </a:r>
          </a:p>
        </p:txBody>
      </p:sp>
      <p:sp>
        <p:nvSpPr>
          <p:cNvPr id="4" name="文本框 3"/>
          <p:cNvSpPr txBox="1"/>
          <p:nvPr/>
        </p:nvSpPr>
        <p:spPr>
          <a:xfrm>
            <a:off x="2339566" y="2317306"/>
            <a:ext cx="4744312" cy="575945"/>
          </a:xfrm>
          <a:prstGeom prst="rect">
            <a:avLst/>
          </a:prstGeom>
          <a:noFill/>
        </p:spPr>
        <p:txBody>
          <a:bodyPr wrap="square" rtlCol="0">
            <a:spAutoFit/>
          </a:bodyPr>
          <a:lstStyle/>
          <a:p>
            <a:pPr algn="ctr"/>
            <a:r>
              <a:rPr lang="en-US" altLang="zh-CN" sz="1050" dirty="0">
                <a:solidFill>
                  <a:schemeClr val="tx1">
                    <a:lumMod val="65000"/>
                    <a:lumOff val="35000"/>
                  </a:schemeClr>
                </a:solidFill>
              </a:rPr>
              <a:t>Here to add a detailed text description, recommendations related to the title and in line with the overall language style, language description as simple and vivid, add a detailed text description here, the recommendations</a:t>
            </a:r>
            <a:endParaRPr lang="zh-CN" altLang="en-US" sz="1050" dirty="0">
              <a:solidFill>
                <a:schemeClr val="tx1">
                  <a:lumMod val="65000"/>
                  <a:lumOff val="35000"/>
                </a:schemeClr>
              </a:solidFill>
            </a:endParaRPr>
          </a:p>
        </p:txBody>
      </p:sp>
      <p:grpSp>
        <p:nvGrpSpPr>
          <p:cNvPr id="39" name="组合 38"/>
          <p:cNvGrpSpPr>
            <a:grpSpLocks noChangeAspect="1"/>
          </p:cNvGrpSpPr>
          <p:nvPr/>
        </p:nvGrpSpPr>
        <p:grpSpPr>
          <a:xfrm>
            <a:off x="6792461" y="452781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6232715" y="452781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7352207" y="452781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7911953" y="452781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8471701" y="452781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5"/>
          <a:stretch>
            <a:fillRect/>
          </a:stretch>
        </p:blipFill>
        <p:spPr>
          <a:xfrm>
            <a:off x="4531424" y="-587871"/>
            <a:ext cx="6034726" cy="2640192"/>
          </a:xfrm>
          <a:prstGeom prst="rect">
            <a:avLst/>
          </a:prstGeom>
        </p:spPr>
      </p:pic>
      <p:pic>
        <p:nvPicPr>
          <p:cNvPr id="5" name="图片 4" descr="89"/>
          <p:cNvPicPr>
            <a:picLocks noChangeAspect="1"/>
          </p:cNvPicPr>
          <p:nvPr/>
        </p:nvPicPr>
        <p:blipFill>
          <a:blip r:embed="rId6"/>
          <a:stretch>
            <a:fillRect/>
          </a:stretch>
        </p:blipFill>
        <p:spPr>
          <a:xfrm>
            <a:off x="-609890" y="2846009"/>
            <a:ext cx="5404204" cy="2851636"/>
          </a:xfrm>
          <a:prstGeom prst="rect">
            <a:avLst/>
          </a:prstGeom>
        </p:spPr>
      </p:pic>
      <p:pic>
        <p:nvPicPr>
          <p:cNvPr id="6" name="图片 5" descr="852"/>
          <p:cNvPicPr>
            <a:picLocks noChangeAspect="1"/>
          </p:cNvPicPr>
          <p:nvPr/>
        </p:nvPicPr>
        <p:blipFill>
          <a:blip r:embed="rId7"/>
          <a:stretch>
            <a:fillRect/>
          </a:stretch>
        </p:blipFill>
        <p:spPr>
          <a:xfrm>
            <a:off x="1358265" y="716280"/>
            <a:ext cx="981075" cy="889635"/>
          </a:xfrm>
          <a:prstGeom prst="rect">
            <a:avLst/>
          </a:prstGeom>
        </p:spPr>
      </p:pic>
      <p:pic>
        <p:nvPicPr>
          <p:cNvPr id="7" name="Keith Kenniff - Receiv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09600" y="106750"/>
            <a:ext cx="609600" cy="609600"/>
          </a:xfrm>
          <a:prstGeom prst="rect">
            <a:avLst/>
          </a:prstGeom>
        </p:spPr>
      </p:pic>
      <p:pic>
        <p:nvPicPr>
          <p:cNvPr id="8" name="图片 7" descr="852"/>
          <p:cNvPicPr>
            <a:picLocks noChangeAspect="1"/>
          </p:cNvPicPr>
          <p:nvPr/>
        </p:nvPicPr>
        <p:blipFill>
          <a:blip r:embed="rId7"/>
          <a:stretch>
            <a:fillRect/>
          </a:stretch>
        </p:blipFill>
        <p:spPr>
          <a:xfrm rot="17520000">
            <a:off x="6824980" y="2845435"/>
            <a:ext cx="981075" cy="889635"/>
          </a:xfrm>
          <a:prstGeom prst="rect">
            <a:avLst/>
          </a:prstGeom>
        </p:spPr>
      </p:pic>
      <p:sp>
        <p:nvSpPr>
          <p:cNvPr id="10" name="圆角矩形 9"/>
          <p:cNvSpPr/>
          <p:nvPr/>
        </p:nvSpPr>
        <p:spPr>
          <a:xfrm>
            <a:off x="3943350" y="2997835"/>
            <a:ext cx="1229360" cy="325120"/>
          </a:xfrm>
          <a:prstGeom prst="roundRect">
            <a:avLst/>
          </a:prstGeom>
          <a:noFill/>
          <a:ln>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943350" y="2997835"/>
            <a:ext cx="1517015" cy="306705"/>
          </a:xfrm>
          <a:prstGeom prst="rect">
            <a:avLst/>
          </a:prstGeom>
          <a:noFill/>
        </p:spPr>
        <p:txBody>
          <a:bodyPr wrap="square" rtlCol="0">
            <a:spAutoFit/>
          </a:bodyPr>
          <a:lstStyle/>
          <a:p>
            <a:r>
              <a:rPr lang="zh-CN" altLang="en-US" sz="1400">
                <a:latin typeface="微软雅黑" panose="020B0503020204020204" charset="-122"/>
                <a:ea typeface="微软雅黑" panose="020B0503020204020204" charset="-122"/>
              </a:rPr>
              <a:t>汇报人：</a:t>
            </a:r>
            <a:r>
              <a:rPr lang="en-US" altLang="zh-CN" sz="1400">
                <a:latin typeface="微软雅黑" panose="020B0503020204020204" charset="-122"/>
                <a:ea typeface="微软雅黑" panose="020B0503020204020204" charset="-122"/>
              </a:rPr>
              <a:t>xxx</a:t>
            </a:r>
          </a:p>
        </p:txBody>
      </p:sp>
    </p:spTree>
    <p:extLst>
      <p:ext uri="{BB962C8B-B14F-4D97-AF65-F5344CB8AC3E}">
        <p14:creationId xmlns:p14="http://schemas.microsoft.com/office/powerpoint/2010/main" val="348991822"/>
      </p:ext>
    </p:extLst>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50" presetClass="entr" presetSubtype="0" decel="10000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strVal val="#ppt_w+.3"/>
                                          </p:val>
                                        </p:tav>
                                        <p:tav tm="100000">
                                          <p:val>
                                            <p:strVal val="#ppt_w"/>
                                          </p:val>
                                        </p:tav>
                                      </p:tavLst>
                                    </p:anim>
                                    <p:anim calcmode="lin" valueType="num">
                                      <p:cBhvr>
                                        <p:cTn id="11" dur="1000" fill="hold"/>
                                        <p:tgtEl>
                                          <p:spTgt spid="5"/>
                                        </p:tgtEl>
                                        <p:attrNameLst>
                                          <p:attrName>ppt_h</p:attrName>
                                        </p:attrNameLst>
                                      </p:cBhvr>
                                      <p:tavLst>
                                        <p:tav tm="0">
                                          <p:val>
                                            <p:strVal val="#ppt_h"/>
                                          </p:val>
                                        </p:tav>
                                        <p:tav tm="100000">
                                          <p:val>
                                            <p:strVal val="#ppt_h"/>
                                          </p:val>
                                        </p:tav>
                                      </p:tavLst>
                                    </p:anim>
                                    <p:animEffect transition="in" filter="fade">
                                      <p:cBhvr>
                                        <p:cTn id="12" dur="1000"/>
                                        <p:tgtEl>
                                          <p:spTgt spid="5"/>
                                        </p:tgtEl>
                                      </p:cBhvr>
                                    </p:animEffect>
                                  </p:childTnLst>
                                </p:cTn>
                              </p:par>
                            </p:childTnLst>
                          </p:cTn>
                        </p:par>
                        <p:par>
                          <p:cTn id="13" fill="hold">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1000" fill="hold"/>
                                        <p:tgtEl>
                                          <p:spTgt spid="35"/>
                                        </p:tgtEl>
                                        <p:attrNameLst>
                                          <p:attrName>ppt_w</p:attrName>
                                        </p:attrNameLst>
                                      </p:cBhvr>
                                      <p:tavLst>
                                        <p:tav tm="0">
                                          <p:val>
                                            <p:strVal val="#ppt_w+.3"/>
                                          </p:val>
                                        </p:tav>
                                        <p:tav tm="100000">
                                          <p:val>
                                            <p:strVal val="#ppt_w"/>
                                          </p:val>
                                        </p:tav>
                                      </p:tavLst>
                                    </p:anim>
                                    <p:anim calcmode="lin" valueType="num">
                                      <p:cBhvr>
                                        <p:cTn id="17" dur="1000" fill="hold"/>
                                        <p:tgtEl>
                                          <p:spTgt spid="35"/>
                                        </p:tgtEl>
                                        <p:attrNameLst>
                                          <p:attrName>ppt_h</p:attrName>
                                        </p:attrNameLst>
                                      </p:cBhvr>
                                      <p:tavLst>
                                        <p:tav tm="0">
                                          <p:val>
                                            <p:strVal val="#ppt_h"/>
                                          </p:val>
                                        </p:tav>
                                        <p:tav tm="100000">
                                          <p:val>
                                            <p:strVal val="#ppt_h"/>
                                          </p:val>
                                        </p:tav>
                                      </p:tavLst>
                                    </p:anim>
                                    <p:animEffect transition="in" filter="fade">
                                      <p:cBhvr>
                                        <p:cTn id="18" dur="1000"/>
                                        <p:tgtEl>
                                          <p:spTgt spid="35"/>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
                                        </p:tgtEl>
                                        <p:attrNameLst>
                                          <p:attrName>ppt_y</p:attrName>
                                        </p:attrNameLst>
                                      </p:cBhvr>
                                      <p:tavLst>
                                        <p:tav tm="0">
                                          <p:val>
                                            <p:strVal val="#ppt_y"/>
                                          </p:val>
                                        </p:tav>
                                        <p:tav tm="100000">
                                          <p:val>
                                            <p:strVal val="#ppt_y"/>
                                          </p:val>
                                        </p:tav>
                                      </p:tavLst>
                                    </p:anim>
                                    <p:anim calcmode="lin" valueType="num">
                                      <p:cBhvr>
                                        <p:cTn id="2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
                                        </p:tgtEl>
                                      </p:cBhvr>
                                    </p:animEffect>
                                  </p:childTnLst>
                                </p:cTn>
                              </p:par>
                            </p:childTnLst>
                          </p:cTn>
                        </p:par>
                        <p:par>
                          <p:cTn id="27" fill="hold">
                            <p:stCondLst>
                              <p:cond delay="2700"/>
                            </p:stCondLst>
                            <p:childTnLst>
                              <p:par>
                                <p:cTn id="28" presetID="42"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par>
                          <p:cTn id="33" fill="hold">
                            <p:stCondLst>
                              <p:cond delay="3700"/>
                            </p:stCondLst>
                            <p:childTnLst>
                              <p:par>
                                <p:cTn id="34" presetID="53" presetClass="entr" presetSubtype="16"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500" fill="hold"/>
                                        <p:tgtEl>
                                          <p:spTgt spid="39"/>
                                        </p:tgtEl>
                                        <p:attrNameLst>
                                          <p:attrName>ppt_w</p:attrName>
                                        </p:attrNameLst>
                                      </p:cBhvr>
                                      <p:tavLst>
                                        <p:tav tm="0">
                                          <p:val>
                                            <p:fltVal val="0"/>
                                          </p:val>
                                        </p:tav>
                                        <p:tav tm="100000">
                                          <p:val>
                                            <p:strVal val="#ppt_w"/>
                                          </p:val>
                                        </p:tav>
                                      </p:tavLst>
                                    </p:anim>
                                    <p:anim calcmode="lin" valueType="num">
                                      <p:cBhvr>
                                        <p:cTn id="37" dur="500" fill="hold"/>
                                        <p:tgtEl>
                                          <p:spTgt spid="39"/>
                                        </p:tgtEl>
                                        <p:attrNameLst>
                                          <p:attrName>ppt_h</p:attrName>
                                        </p:attrNameLst>
                                      </p:cBhvr>
                                      <p:tavLst>
                                        <p:tav tm="0">
                                          <p:val>
                                            <p:fltVal val="0"/>
                                          </p:val>
                                        </p:tav>
                                        <p:tav tm="100000">
                                          <p:val>
                                            <p:strVal val="#ppt_h"/>
                                          </p:val>
                                        </p:tav>
                                      </p:tavLst>
                                    </p:anim>
                                    <p:animEffect transition="in" filter="fade">
                                      <p:cBhvr>
                                        <p:cTn id="38" dur="500"/>
                                        <p:tgtEl>
                                          <p:spTgt spid="39"/>
                                        </p:tgtEl>
                                      </p:cBhvr>
                                    </p:animEffect>
                                  </p:childTnLst>
                                </p:cTn>
                              </p:par>
                              <p:par>
                                <p:cTn id="39" presetID="53" presetClass="entr" presetSubtype="16"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Effect transition="in" filter="fade">
                                      <p:cBhvr>
                                        <p:cTn id="43" dur="500"/>
                                        <p:tgtEl>
                                          <p:spTgt spid="42"/>
                                        </p:tgtEl>
                                      </p:cBhvr>
                                    </p:animEffect>
                                  </p:childTnLst>
                                </p:cTn>
                              </p:par>
                              <p:par>
                                <p:cTn id="44" presetID="53" presetClass="entr" presetSubtype="16" fill="hold" nodeType="with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p:cTn id="46" dur="500" fill="hold"/>
                                        <p:tgtEl>
                                          <p:spTgt spid="45"/>
                                        </p:tgtEl>
                                        <p:attrNameLst>
                                          <p:attrName>ppt_w</p:attrName>
                                        </p:attrNameLst>
                                      </p:cBhvr>
                                      <p:tavLst>
                                        <p:tav tm="0">
                                          <p:val>
                                            <p:fltVal val="0"/>
                                          </p:val>
                                        </p:tav>
                                        <p:tav tm="100000">
                                          <p:val>
                                            <p:strVal val="#ppt_w"/>
                                          </p:val>
                                        </p:tav>
                                      </p:tavLst>
                                    </p:anim>
                                    <p:anim calcmode="lin" valueType="num">
                                      <p:cBhvr>
                                        <p:cTn id="47" dur="500" fill="hold"/>
                                        <p:tgtEl>
                                          <p:spTgt spid="45"/>
                                        </p:tgtEl>
                                        <p:attrNameLst>
                                          <p:attrName>ppt_h</p:attrName>
                                        </p:attrNameLst>
                                      </p:cBhvr>
                                      <p:tavLst>
                                        <p:tav tm="0">
                                          <p:val>
                                            <p:fltVal val="0"/>
                                          </p:val>
                                        </p:tav>
                                        <p:tav tm="100000">
                                          <p:val>
                                            <p:strVal val="#ppt_h"/>
                                          </p:val>
                                        </p:tav>
                                      </p:tavLst>
                                    </p:anim>
                                    <p:animEffect transition="in" filter="fade">
                                      <p:cBhvr>
                                        <p:cTn id="48" dur="500"/>
                                        <p:tgtEl>
                                          <p:spTgt spid="45"/>
                                        </p:tgtEl>
                                      </p:cBhvr>
                                    </p:animEffect>
                                  </p:childTnLst>
                                </p:cTn>
                              </p:par>
                              <p:par>
                                <p:cTn id="49" presetID="53" presetClass="entr" presetSubtype="16"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p:cTn id="51" dur="500" fill="hold"/>
                                        <p:tgtEl>
                                          <p:spTgt spid="49"/>
                                        </p:tgtEl>
                                        <p:attrNameLst>
                                          <p:attrName>ppt_w</p:attrName>
                                        </p:attrNameLst>
                                      </p:cBhvr>
                                      <p:tavLst>
                                        <p:tav tm="0">
                                          <p:val>
                                            <p:fltVal val="0"/>
                                          </p:val>
                                        </p:tav>
                                        <p:tav tm="100000">
                                          <p:val>
                                            <p:strVal val="#ppt_w"/>
                                          </p:val>
                                        </p:tav>
                                      </p:tavLst>
                                    </p:anim>
                                    <p:anim calcmode="lin" valueType="num">
                                      <p:cBhvr>
                                        <p:cTn id="52" dur="500" fill="hold"/>
                                        <p:tgtEl>
                                          <p:spTgt spid="49"/>
                                        </p:tgtEl>
                                        <p:attrNameLst>
                                          <p:attrName>ppt_h</p:attrName>
                                        </p:attrNameLst>
                                      </p:cBhvr>
                                      <p:tavLst>
                                        <p:tav tm="0">
                                          <p:val>
                                            <p:fltVal val="0"/>
                                          </p:val>
                                        </p:tav>
                                        <p:tav tm="100000">
                                          <p:val>
                                            <p:strVal val="#ppt_h"/>
                                          </p:val>
                                        </p:tav>
                                      </p:tavLst>
                                    </p:anim>
                                    <p:animEffect transition="in" filter="fade">
                                      <p:cBhvr>
                                        <p:cTn id="53" dur="500"/>
                                        <p:tgtEl>
                                          <p:spTgt spid="49"/>
                                        </p:tgtEl>
                                      </p:cBhvr>
                                    </p:animEffect>
                                  </p:childTnLst>
                                </p:cTn>
                              </p:par>
                              <p:par>
                                <p:cTn id="54" presetID="53" presetClass="entr" presetSubtype="16" fill="hold" nodeType="with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Effect transition="in" filter="fade">
                                      <p:cBhvr>
                                        <p:cTn id="58" dur="500"/>
                                        <p:tgtEl>
                                          <p:spTgt spid="53"/>
                                        </p:tgtEl>
                                      </p:cBhvr>
                                    </p:animEffect>
                                  </p:childTnLst>
                                </p:cTn>
                              </p:par>
                            </p:childTnLst>
                          </p:cTn>
                        </p:par>
                        <p:par>
                          <p:cTn id="59" fill="hold">
                            <p:stCondLst>
                              <p:cond delay="4200"/>
                            </p:stCondLst>
                            <p:childTnLst>
                              <p:par>
                                <p:cTn id="60" presetID="17" presetClass="entr" presetSubtype="10"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strVal val="#ppt_h"/>
                                          </p:val>
                                        </p:tav>
                                        <p:tav tm="100000">
                                          <p:val>
                                            <p:strVal val="#ppt_h"/>
                                          </p:val>
                                        </p:tav>
                                      </p:tavLst>
                                    </p:anim>
                                  </p:childTnLst>
                                </p:cTn>
                              </p:par>
                            </p:childTnLst>
                          </p:cTn>
                        </p:par>
                        <p:par>
                          <p:cTn id="64" fill="hold">
                            <p:stCondLst>
                              <p:cond delay="4700"/>
                            </p:stCondLst>
                            <p:childTnLst>
                              <p:par>
                                <p:cTn id="65" presetID="17" presetClass="entr" presetSubtype="1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blinds(horizontal)">
                                      <p:cBhvr>
                                        <p:cTn id="73" dur="500"/>
                                        <p:tgtEl>
                                          <p:spTgt spid="10"/>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blinds(horizontal)">
                                      <p:cBhvr>
                                        <p:cTn id="7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7" repeatCount="indefinite" fill="hold" display="0">
                  <p:stCondLst>
                    <p:cond delay="indefinite"/>
                  </p:stCondLst>
                  <p:endCondLst>
                    <p:cond evt="onStopAudio" delay="0">
                      <p:tgtEl>
                        <p:sldTgt/>
                      </p:tgtEl>
                    </p:cond>
                  </p:endCondLst>
                </p:cTn>
                <p:tgtEl>
                  <p:spTgt spid="7"/>
                </p:tgtEl>
              </p:cMediaNode>
            </p:audio>
          </p:childTnLst>
        </p:cTn>
      </p:par>
    </p:tnLst>
    <p:bldLst>
      <p:bldP spid="3" grpId="0"/>
      <p:bldP spid="4" grpId="0"/>
      <p:bldP spid="10" grpId="0" bldLvl="0" animBg="1"/>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对角圆角矩形 4"/>
          <p:cNvSpPr/>
          <p:nvPr/>
        </p:nvSpPr>
        <p:spPr>
          <a:xfrm>
            <a:off x="464695" y="1736066"/>
            <a:ext cx="8247198" cy="1240155"/>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8" name="图片 7" descr="852"/>
          <p:cNvPicPr>
            <a:picLocks noChangeAspect="1"/>
          </p:cNvPicPr>
          <p:nvPr/>
        </p:nvPicPr>
        <p:blipFill>
          <a:blip r:embed="rId3"/>
          <a:stretch>
            <a:fillRect/>
          </a:stretch>
        </p:blipFill>
        <p:spPr>
          <a:xfrm>
            <a:off x="669925" y="802640"/>
            <a:ext cx="981075" cy="889635"/>
          </a:xfrm>
          <a:prstGeom prst="rect">
            <a:avLst/>
          </a:prstGeom>
        </p:spPr>
      </p:pic>
      <p:sp>
        <p:nvSpPr>
          <p:cNvPr id="10" name="文本框 9"/>
          <p:cNvSpPr txBox="1"/>
          <p:nvPr/>
        </p:nvSpPr>
        <p:spPr>
          <a:xfrm>
            <a:off x="559523" y="1971424"/>
            <a:ext cx="8024954" cy="769441"/>
          </a:xfrm>
          <a:prstGeom prst="rect">
            <a:avLst/>
          </a:prstGeom>
          <a:noFill/>
        </p:spPr>
        <p:txBody>
          <a:bodyPr wrap="none" rtlCol="0">
            <a:spAutoFit/>
          </a:bodyPr>
          <a:lstStyle/>
          <a:p>
            <a:r>
              <a:rPr lang="zh-CN" altLang="en-US" sz="4400" b="1" dirty="0">
                <a:solidFill>
                  <a:schemeClr val="bg1"/>
                </a:solidFill>
                <a:latin typeface="微软雅黑" panose="020B0503020204020204" charset="-122"/>
                <a:ea typeface="微软雅黑" panose="020B0503020204020204" charset="-122"/>
              </a:rPr>
              <a:t>任务二</a:t>
            </a:r>
            <a:r>
              <a:rPr lang="en-US" altLang="zh-CN" sz="4400" b="1" dirty="0">
                <a:solidFill>
                  <a:schemeClr val="bg1"/>
                </a:solidFill>
                <a:latin typeface="微软雅黑" panose="020B0503020204020204" charset="-122"/>
                <a:ea typeface="微软雅黑" panose="020B0503020204020204" charset="-122"/>
              </a:rPr>
              <a:t>   </a:t>
            </a:r>
            <a:r>
              <a:rPr lang="zh-CN" altLang="zh-CN" sz="4400" b="1" dirty="0">
                <a:solidFill>
                  <a:schemeClr val="bg1"/>
                </a:solidFill>
                <a:latin typeface="微软雅黑" panose="020B0503020204020204" charset="-122"/>
                <a:ea typeface="微软雅黑" panose="020B0503020204020204" charset="-122"/>
              </a:rPr>
              <a:t>老年人用药的相关知识</a:t>
            </a:r>
            <a:endParaRPr lang="zh-CN" altLang="en-US" sz="4400" b="1" dirty="0">
              <a:solidFill>
                <a:schemeClr val="bg1"/>
              </a:solidFill>
              <a:latin typeface="微软雅黑" panose="020B0503020204020204" charset="-122"/>
              <a:ea typeface="微软雅黑" panose="020B0503020204020204" charset="-122"/>
            </a:endParaRPr>
          </a:p>
        </p:txBody>
      </p:sp>
      <p:pic>
        <p:nvPicPr>
          <p:cNvPr id="9" name="图片 8" descr="852"/>
          <p:cNvPicPr>
            <a:picLocks noChangeAspect="1"/>
          </p:cNvPicPr>
          <p:nvPr/>
        </p:nvPicPr>
        <p:blipFill>
          <a:blip r:embed="rId3"/>
          <a:stretch>
            <a:fillRect/>
          </a:stretch>
        </p:blipFill>
        <p:spPr>
          <a:xfrm rot="15000000">
            <a:off x="3115945" y="300355"/>
            <a:ext cx="981075" cy="889635"/>
          </a:xfrm>
          <a:prstGeom prst="rect">
            <a:avLst/>
          </a:prstGeom>
        </p:spPr>
      </p:pic>
    </p:spTree>
    <p:extLst>
      <p:ext uri="{BB962C8B-B14F-4D97-AF65-F5344CB8AC3E}">
        <p14:creationId xmlns:p14="http://schemas.microsoft.com/office/powerpoint/2010/main" val="3235082333"/>
      </p:ext>
    </p:extLst>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45300" fill="hold" grpId="0" nodeType="withEffect">
                                  <p:stCondLst>
                                    <p:cond delay="75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750"/>
                            </p:stCondLst>
                            <p:childTnLst>
                              <p:par>
                                <p:cTn id="10" presetID="17" presetClass="entr" presetSubtype="1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childTnLst>
                                </p:cTn>
                              </p:par>
                            </p:childTnLst>
                          </p:cTn>
                        </p:par>
                        <p:par>
                          <p:cTn id="14" fill="hold">
                            <p:stCondLst>
                              <p:cond delay="2250"/>
                            </p:stCondLst>
                            <p:childTnLst>
                              <p:par>
                                <p:cTn id="15" presetID="17" presetClass="entr" presetSubtype="1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2BFD350-0249-32E7-1128-4990FDB962DF}"/>
              </a:ext>
            </a:extLst>
          </p:cNvPr>
          <p:cNvGrpSpPr/>
          <p:nvPr/>
        </p:nvGrpSpPr>
        <p:grpSpPr>
          <a:xfrm>
            <a:off x="122107" y="72019"/>
            <a:ext cx="5916930" cy="398780"/>
            <a:chOff x="162802" y="106676"/>
            <a:chExt cx="7888874" cy="590681"/>
          </a:xfrm>
        </p:grpSpPr>
        <p:sp>
          <p:nvSpPr>
            <p:cNvPr id="3" name="文本框 2">
              <a:extLst>
                <a:ext uri="{FF2B5EF4-FFF2-40B4-BE49-F238E27FC236}">
                  <a16:creationId xmlns:a16="http://schemas.microsoft.com/office/drawing/2014/main" id="{13A85CD3-7179-9936-5377-242F38E1139C}"/>
                </a:ext>
              </a:extLst>
            </p:cNvPr>
            <p:cNvSpPr txBox="1"/>
            <p:nvPr/>
          </p:nvSpPr>
          <p:spPr>
            <a:xfrm>
              <a:off x="923920" y="106676"/>
              <a:ext cx="7127756" cy="590681"/>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2  </a:t>
              </a:r>
              <a:r>
                <a:rPr lang="zh-CN" altLang="zh-CN" sz="2000" dirty="0">
                  <a:solidFill>
                    <a:srgbClr val="FF7F7F"/>
                  </a:solidFill>
                  <a:latin typeface="微软雅黑" panose="020B0503020204020204" charset="-122"/>
                  <a:ea typeface="微软雅黑" panose="020B0503020204020204" charset="-122"/>
                </a:rPr>
                <a:t>老年人用药的相关知识</a:t>
              </a:r>
              <a:endParaRPr lang="zh-CN" altLang="en-US" sz="2000" dirty="0">
                <a:solidFill>
                  <a:srgbClr val="FF7F7F"/>
                </a:solidFill>
                <a:latin typeface="微软雅黑" panose="020B0503020204020204" charset="-122"/>
                <a:ea typeface="微软雅黑" panose="020B0503020204020204" charset="-122"/>
              </a:endParaRPr>
            </a:p>
          </p:txBody>
        </p:sp>
        <p:grpSp>
          <p:nvGrpSpPr>
            <p:cNvPr id="4" name="组合 3">
              <a:extLst>
                <a:ext uri="{FF2B5EF4-FFF2-40B4-BE49-F238E27FC236}">
                  <a16:creationId xmlns:a16="http://schemas.microsoft.com/office/drawing/2014/main" id="{A83659A3-8643-0D45-774A-143645975A2D}"/>
                </a:ext>
              </a:extLst>
            </p:cNvPr>
            <p:cNvGrpSpPr/>
            <p:nvPr/>
          </p:nvGrpSpPr>
          <p:grpSpPr>
            <a:xfrm>
              <a:off x="162802" y="132600"/>
              <a:ext cx="729287" cy="445249"/>
              <a:chOff x="7304087" y="2314113"/>
              <a:chExt cx="1001487" cy="611434"/>
            </a:xfrm>
          </p:grpSpPr>
          <p:sp>
            <p:nvSpPr>
              <p:cNvPr id="5" name="对角圆角矩形 10">
                <a:extLst>
                  <a:ext uri="{FF2B5EF4-FFF2-40B4-BE49-F238E27FC236}">
                    <a16:creationId xmlns:a16="http://schemas.microsoft.com/office/drawing/2014/main" id="{B6A7B582-FD67-0E3D-354E-6B45F14F4625}"/>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FE24F63C-1000-FE60-63FE-BB492D760C17}"/>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8" name="文本框 7">
            <a:extLst>
              <a:ext uri="{FF2B5EF4-FFF2-40B4-BE49-F238E27FC236}">
                <a16:creationId xmlns:a16="http://schemas.microsoft.com/office/drawing/2014/main" id="{0EE1844C-C3EA-0F7A-F107-6940FBFC8C31}"/>
              </a:ext>
            </a:extLst>
          </p:cNvPr>
          <p:cNvSpPr txBox="1"/>
          <p:nvPr/>
        </p:nvSpPr>
        <p:spPr>
          <a:xfrm>
            <a:off x="122107" y="653082"/>
            <a:ext cx="5080000" cy="323165"/>
          </a:xfrm>
          <a:prstGeom prst="rect">
            <a:avLst/>
          </a:prstGeom>
          <a:noFill/>
          <a:ln w="9525">
            <a:noFill/>
          </a:ln>
        </p:spPr>
        <p:txBody>
          <a:bodyPr>
            <a:spAutoFit/>
          </a:bodyPr>
          <a:lstStyle/>
          <a:p>
            <a:pPr indent="406400" algn="l">
              <a:lnSpc>
                <a:spcPts val="1800"/>
              </a:lnSpc>
            </a:pPr>
            <a:r>
              <a:rPr lang="zh-CN" altLang="en-US" sz="1800" b="1" kern="100" dirty="0">
                <a:effectLst/>
                <a:latin typeface="等线" panose="02010600030101010101" pitchFamily="2" charset="-122"/>
                <a:ea typeface="宋体" panose="02010600030101010101" pitchFamily="2" charset="-122"/>
                <a:cs typeface="宋体" panose="02010600030101010101" pitchFamily="2" charset="-122"/>
              </a:rPr>
              <a:t>一、</a:t>
            </a:r>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老年人用药的特点</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E5EBBCFE-10CD-715D-6ACA-0A167D548A6C}"/>
              </a:ext>
            </a:extLst>
          </p:cNvPr>
          <p:cNvSpPr txBox="1"/>
          <p:nvPr/>
        </p:nvSpPr>
        <p:spPr>
          <a:xfrm>
            <a:off x="523427" y="1001518"/>
            <a:ext cx="8474902" cy="784830"/>
          </a:xfrm>
          <a:prstGeom prst="rect">
            <a:avLst/>
          </a:prstGeom>
          <a:noFill/>
        </p:spPr>
        <p:txBody>
          <a:bodyPr wrap="square">
            <a:spAutoFit/>
          </a:bodyPr>
          <a:lstStyle/>
          <a:p>
            <a:pPr indent="266700" algn="l">
              <a:lnSpc>
                <a:spcPts val="1800"/>
              </a:lnSpc>
            </a:pP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   </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老年人的随着年龄的增长，身体生理变化可影响药物的吸收、分布、代谢和排泄，因此影响药物的效应和不良反应，老年人易同时患有多种疾病，要注意老年人常用药物的不良反应。</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2050" name="Picture 2">
            <a:extLst>
              <a:ext uri="{FF2B5EF4-FFF2-40B4-BE49-F238E27FC236}">
                <a16:creationId xmlns:a16="http://schemas.microsoft.com/office/drawing/2014/main" id="{045EF7F3-2521-DE84-0685-0E6DCB742D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6503" y="1786348"/>
            <a:ext cx="4539248" cy="3357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123211"/>
      </p:ext>
    </p:extLst>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21920" y="89535"/>
            <a:ext cx="546735" cy="300355"/>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nvGrpSpPr>
          <p:cNvPr id="22" name="组合 2"/>
          <p:cNvGrpSpPr/>
          <p:nvPr/>
        </p:nvGrpSpPr>
        <p:grpSpPr>
          <a:xfrm>
            <a:off x="677291" y="473285"/>
            <a:ext cx="2192220" cy="4313981"/>
            <a:chOff x="902676" y="1891184"/>
            <a:chExt cx="2922772" cy="3783903"/>
          </a:xfrm>
        </p:grpSpPr>
        <p:sp>
          <p:nvSpPr>
            <p:cNvPr id="23" name="任意多边形 22"/>
            <p:cNvSpPr/>
            <p:nvPr/>
          </p:nvSpPr>
          <p:spPr>
            <a:xfrm>
              <a:off x="920793" y="4340550"/>
              <a:ext cx="2904655" cy="1334537"/>
            </a:xfrm>
            <a:custGeom>
              <a:avLst/>
              <a:gdLst>
                <a:gd name="connsiteX0" fmla="*/ 941222 w 2073835"/>
                <a:gd name="connsiteY0" fmla="*/ 1295 h 1018179"/>
                <a:gd name="connsiteX1" fmla="*/ 1075324 w 2073835"/>
                <a:gd name="connsiteY1" fmla="*/ 33590 h 1018179"/>
                <a:gd name="connsiteX2" fmla="*/ 1184084 w 2073835"/>
                <a:gd name="connsiteY2" fmla="*/ 128259 h 1018179"/>
                <a:gd name="connsiteX3" fmla="*/ 1212920 w 2073835"/>
                <a:gd name="connsiteY3" fmla="*/ 166945 h 1018179"/>
                <a:gd name="connsiteX4" fmla="*/ 1242709 w 2073835"/>
                <a:gd name="connsiteY4" fmla="*/ 174112 h 1018179"/>
                <a:gd name="connsiteX5" fmla="*/ 1238958 w 2073835"/>
                <a:gd name="connsiteY5" fmla="*/ 157124 h 1018179"/>
                <a:gd name="connsiteX6" fmla="*/ 1183625 w 2073835"/>
                <a:gd name="connsiteY6" fmla="*/ 8652 h 1018179"/>
                <a:gd name="connsiteX7" fmla="*/ 1196051 w 2073835"/>
                <a:gd name="connsiteY7" fmla="*/ 6190 h 1018179"/>
                <a:gd name="connsiteX8" fmla="*/ 1381889 w 2073835"/>
                <a:gd name="connsiteY8" fmla="*/ 121834 h 1018179"/>
                <a:gd name="connsiteX9" fmla="*/ 1441247 w 2073835"/>
                <a:gd name="connsiteY9" fmla="*/ 253240 h 1018179"/>
                <a:gd name="connsiteX10" fmla="*/ 1442778 w 2073835"/>
                <a:gd name="connsiteY10" fmla="*/ 260415 h 1018179"/>
                <a:gd name="connsiteX11" fmla="*/ 1476284 w 2073835"/>
                <a:gd name="connsiteY11" fmla="*/ 277306 h 1018179"/>
                <a:gd name="connsiteX12" fmla="*/ 1496812 w 2073835"/>
                <a:gd name="connsiteY12" fmla="*/ 292846 h 1018179"/>
                <a:gd name="connsiteX13" fmla="*/ 1497407 w 2073835"/>
                <a:gd name="connsiteY13" fmla="*/ 262750 h 1018179"/>
                <a:gd name="connsiteX14" fmla="*/ 1478496 w 2073835"/>
                <a:gd name="connsiteY14" fmla="*/ 105434 h 1018179"/>
                <a:gd name="connsiteX15" fmla="*/ 1644628 w 2073835"/>
                <a:gd name="connsiteY15" fmla="*/ 262020 h 1018179"/>
                <a:gd name="connsiteX16" fmla="*/ 1671460 w 2073835"/>
                <a:gd name="connsiteY16" fmla="*/ 403691 h 1018179"/>
                <a:gd name="connsiteX17" fmla="*/ 1670350 w 2073835"/>
                <a:gd name="connsiteY17" fmla="*/ 445054 h 1018179"/>
                <a:gd name="connsiteX18" fmla="*/ 1694126 w 2073835"/>
                <a:gd name="connsiteY18" fmla="*/ 470904 h 1018179"/>
                <a:gd name="connsiteX19" fmla="*/ 1700545 w 2073835"/>
                <a:gd name="connsiteY19" fmla="*/ 456384 h 1018179"/>
                <a:gd name="connsiteX20" fmla="*/ 1743850 w 2073835"/>
                <a:gd name="connsiteY20" fmla="*/ 303968 h 1018179"/>
                <a:gd name="connsiteX21" fmla="*/ 1836628 w 2073835"/>
                <a:gd name="connsiteY21" fmla="*/ 512562 h 1018179"/>
                <a:gd name="connsiteX22" fmla="*/ 1818797 w 2073835"/>
                <a:gd name="connsiteY22" fmla="*/ 616449 h 1018179"/>
                <a:gd name="connsiteX23" fmla="*/ 1809330 w 2073835"/>
                <a:gd name="connsiteY23" fmla="*/ 643932 h 1018179"/>
                <a:gd name="connsiteX24" fmla="*/ 1828639 w 2073835"/>
                <a:gd name="connsiteY24" fmla="*/ 692088 h 1018179"/>
                <a:gd name="connsiteX25" fmla="*/ 1841046 w 2073835"/>
                <a:gd name="connsiteY25" fmla="*/ 678131 h 1018179"/>
                <a:gd name="connsiteX26" fmla="*/ 1928839 w 2073835"/>
                <a:gd name="connsiteY26" fmla="*/ 546229 h 1018179"/>
                <a:gd name="connsiteX27" fmla="*/ 1953464 w 2073835"/>
                <a:gd name="connsiteY27" fmla="*/ 773194 h 1018179"/>
                <a:gd name="connsiteX28" fmla="*/ 1925321 w 2073835"/>
                <a:gd name="connsiteY28" fmla="*/ 833887 h 1018179"/>
                <a:gd name="connsiteX29" fmla="*/ 1887788 w 2073835"/>
                <a:gd name="connsiteY29" fmla="*/ 889545 h 1018179"/>
                <a:gd name="connsiteX30" fmla="*/ 1901384 w 2073835"/>
                <a:gd name="connsiteY30" fmla="*/ 958383 h 1018179"/>
                <a:gd name="connsiteX31" fmla="*/ 1901664 w 2073835"/>
                <a:gd name="connsiteY31" fmla="*/ 963928 h 1018179"/>
                <a:gd name="connsiteX32" fmla="*/ 1911505 w 2073835"/>
                <a:gd name="connsiteY32" fmla="*/ 960749 h 1018179"/>
                <a:gd name="connsiteX33" fmla="*/ 2059875 w 2073835"/>
                <a:gd name="connsiteY33" fmla="*/ 818704 h 1018179"/>
                <a:gd name="connsiteX34" fmla="*/ 2053441 w 2073835"/>
                <a:gd name="connsiteY34" fmla="*/ 1018052 h 1018179"/>
                <a:gd name="connsiteX35" fmla="*/ 2053388 w 2073835"/>
                <a:gd name="connsiteY35" fmla="*/ 1018179 h 1018179"/>
                <a:gd name="connsiteX36" fmla="*/ 1827546 w 2073835"/>
                <a:gd name="connsiteY36" fmla="*/ 1018179 h 1018179"/>
                <a:gd name="connsiteX37" fmla="*/ 1826757 w 2073835"/>
                <a:gd name="connsiteY37" fmla="*/ 1011530 h 1018179"/>
                <a:gd name="connsiteX38" fmla="*/ 1286369 w 2073835"/>
                <a:gd name="connsiteY38" fmla="*/ 1011530 h 1018179"/>
                <a:gd name="connsiteX39" fmla="*/ 1284390 w 2073835"/>
                <a:gd name="connsiteY39" fmla="*/ 991895 h 1018179"/>
                <a:gd name="connsiteX40" fmla="*/ 993926 w 2073835"/>
                <a:gd name="connsiteY40" fmla="*/ 755160 h 1018179"/>
                <a:gd name="connsiteX41" fmla="*/ 703463 w 2073835"/>
                <a:gd name="connsiteY41" fmla="*/ 991895 h 1018179"/>
                <a:gd name="connsiteX42" fmla="*/ 701483 w 2073835"/>
                <a:gd name="connsiteY42" fmla="*/ 1011530 h 1018179"/>
                <a:gd name="connsiteX43" fmla="*/ 83785 w 2073835"/>
                <a:gd name="connsiteY43" fmla="*/ 1011530 h 1018179"/>
                <a:gd name="connsiteX44" fmla="*/ 84222 w 2073835"/>
                <a:gd name="connsiteY44" fmla="*/ 1002870 h 1018179"/>
                <a:gd name="connsiteX45" fmla="*/ 39947 w 2073835"/>
                <a:gd name="connsiteY45" fmla="*/ 1005608 h 1018179"/>
                <a:gd name="connsiteX46" fmla="*/ 1517 w 2073835"/>
                <a:gd name="connsiteY46" fmla="*/ 1014873 h 1018179"/>
                <a:gd name="connsiteX47" fmla="*/ 101434 w 2073835"/>
                <a:gd name="connsiteY47" fmla="*/ 882551 h 1018179"/>
                <a:gd name="connsiteX48" fmla="*/ 101449 w 2073835"/>
                <a:gd name="connsiteY48" fmla="*/ 882540 h 1018179"/>
                <a:gd name="connsiteX49" fmla="*/ 118438 w 2073835"/>
                <a:gd name="connsiteY49" fmla="*/ 796523 h 1018179"/>
                <a:gd name="connsiteX50" fmla="*/ 90983 w 2073835"/>
                <a:gd name="connsiteY50" fmla="*/ 806526 h 1018179"/>
                <a:gd name="connsiteX51" fmla="*/ 3409 w 2073835"/>
                <a:gd name="connsiteY51" fmla="*/ 852621 h 1018179"/>
                <a:gd name="connsiteX52" fmla="*/ 101028 w 2073835"/>
                <a:gd name="connsiteY52" fmla="*/ 646249 h 1018179"/>
                <a:gd name="connsiteX53" fmla="*/ 191411 w 2073835"/>
                <a:gd name="connsiteY53" fmla="*/ 592012 h 1018179"/>
                <a:gd name="connsiteX54" fmla="*/ 215724 w 2073835"/>
                <a:gd name="connsiteY54" fmla="*/ 582337 h 1018179"/>
                <a:gd name="connsiteX55" fmla="*/ 248732 w 2073835"/>
                <a:gd name="connsiteY55" fmla="*/ 530134 h 1018179"/>
                <a:gd name="connsiteX56" fmla="*/ 193673 w 2073835"/>
                <a:gd name="connsiteY56" fmla="*/ 531208 h 1018179"/>
                <a:gd name="connsiteX57" fmla="*/ 95890 w 2073835"/>
                <a:gd name="connsiteY57" fmla="*/ 546450 h 1018179"/>
                <a:gd name="connsiteX58" fmla="*/ 255095 w 2073835"/>
                <a:gd name="connsiteY58" fmla="*/ 382827 h 1018179"/>
                <a:gd name="connsiteX59" fmla="*/ 397175 w 2073835"/>
                <a:gd name="connsiteY59" fmla="*/ 358249 h 1018179"/>
                <a:gd name="connsiteX60" fmla="*/ 404243 w 2073835"/>
                <a:gd name="connsiteY60" fmla="*/ 358551 h 1018179"/>
                <a:gd name="connsiteX61" fmla="*/ 449181 w 2073835"/>
                <a:gd name="connsiteY61" fmla="*/ 324533 h 1018179"/>
                <a:gd name="connsiteX62" fmla="*/ 440910 w 2073835"/>
                <a:gd name="connsiteY62" fmla="*/ 321817 h 1018179"/>
                <a:gd name="connsiteX63" fmla="*/ 284963 w 2073835"/>
                <a:gd name="connsiteY63" fmla="*/ 293776 h 1018179"/>
                <a:gd name="connsiteX64" fmla="*/ 483374 w 2073835"/>
                <a:gd name="connsiteY64" fmla="*/ 180851 h 1018179"/>
                <a:gd name="connsiteX65" fmla="*/ 644966 w 2073835"/>
                <a:gd name="connsiteY65" fmla="*/ 201719 h 1018179"/>
                <a:gd name="connsiteX66" fmla="*/ 654610 w 2073835"/>
                <a:gd name="connsiteY66" fmla="*/ 205195 h 1018179"/>
                <a:gd name="connsiteX67" fmla="*/ 659458 w 2073835"/>
                <a:gd name="connsiteY67" fmla="*/ 202751 h 1018179"/>
                <a:gd name="connsiteX68" fmla="*/ 693065 w 2073835"/>
                <a:gd name="connsiteY68" fmla="*/ 191267 h 1018179"/>
                <a:gd name="connsiteX69" fmla="*/ 667080 w 2073835"/>
                <a:gd name="connsiteY69" fmla="*/ 172930 h 1018179"/>
                <a:gd name="connsiteX70" fmla="*/ 526180 w 2073835"/>
                <a:gd name="connsiteY70" fmla="*/ 100454 h 1018179"/>
                <a:gd name="connsiteX71" fmla="*/ 683757 w 2073835"/>
                <a:gd name="connsiteY71" fmla="*/ 48863 h 1018179"/>
                <a:gd name="connsiteX72" fmla="*/ 748960 w 2073835"/>
                <a:gd name="connsiteY72" fmla="*/ 50577 h 1018179"/>
                <a:gd name="connsiteX73" fmla="*/ 881341 w 2073835"/>
                <a:gd name="connsiteY73" fmla="*/ 107728 h 1018179"/>
                <a:gd name="connsiteX74" fmla="*/ 929904 w 2073835"/>
                <a:gd name="connsiteY74" fmla="*/ 142511 h 1018179"/>
                <a:gd name="connsiteX75" fmla="*/ 971678 w 2073835"/>
                <a:gd name="connsiteY75" fmla="*/ 140534 h 1018179"/>
                <a:gd name="connsiteX76" fmla="*/ 960141 w 2073835"/>
                <a:gd name="connsiteY76" fmla="*/ 125282 h 1018179"/>
                <a:gd name="connsiteX77" fmla="*/ 847922 w 2073835"/>
                <a:gd name="connsiteY77" fmla="*/ 13423 h 1018179"/>
                <a:gd name="connsiteX78" fmla="*/ 941222 w 2073835"/>
                <a:gd name="connsiteY78" fmla="*/ 1295 h 1018179"/>
                <a:gd name="connsiteX0-1" fmla="*/ 941222 w 2073835"/>
                <a:gd name="connsiteY0-2" fmla="*/ 1295 h 1018179"/>
                <a:gd name="connsiteX1-3" fmla="*/ 1075324 w 2073835"/>
                <a:gd name="connsiteY1-4" fmla="*/ 33590 h 1018179"/>
                <a:gd name="connsiteX2-5" fmla="*/ 1184084 w 2073835"/>
                <a:gd name="connsiteY2-6" fmla="*/ 128259 h 1018179"/>
                <a:gd name="connsiteX3-7" fmla="*/ 1212920 w 2073835"/>
                <a:gd name="connsiteY3-8" fmla="*/ 166945 h 1018179"/>
                <a:gd name="connsiteX4-9" fmla="*/ 1242709 w 2073835"/>
                <a:gd name="connsiteY4-10" fmla="*/ 174112 h 1018179"/>
                <a:gd name="connsiteX5-11" fmla="*/ 1238958 w 2073835"/>
                <a:gd name="connsiteY5-12" fmla="*/ 157124 h 1018179"/>
                <a:gd name="connsiteX6-13" fmla="*/ 1183625 w 2073835"/>
                <a:gd name="connsiteY6-14" fmla="*/ 8652 h 1018179"/>
                <a:gd name="connsiteX7-15" fmla="*/ 1196051 w 2073835"/>
                <a:gd name="connsiteY7-16" fmla="*/ 6190 h 1018179"/>
                <a:gd name="connsiteX8-17" fmla="*/ 1381889 w 2073835"/>
                <a:gd name="connsiteY8-18" fmla="*/ 121834 h 1018179"/>
                <a:gd name="connsiteX9-19" fmla="*/ 1441247 w 2073835"/>
                <a:gd name="connsiteY9-20" fmla="*/ 253240 h 1018179"/>
                <a:gd name="connsiteX10-21" fmla="*/ 1442778 w 2073835"/>
                <a:gd name="connsiteY10-22" fmla="*/ 260415 h 1018179"/>
                <a:gd name="connsiteX11-23" fmla="*/ 1476284 w 2073835"/>
                <a:gd name="connsiteY11-24" fmla="*/ 277306 h 1018179"/>
                <a:gd name="connsiteX12-25" fmla="*/ 1497407 w 2073835"/>
                <a:gd name="connsiteY12-26" fmla="*/ 262750 h 1018179"/>
                <a:gd name="connsiteX13-27" fmla="*/ 1478496 w 2073835"/>
                <a:gd name="connsiteY13-28" fmla="*/ 105434 h 1018179"/>
                <a:gd name="connsiteX14-29" fmla="*/ 1644628 w 2073835"/>
                <a:gd name="connsiteY14-30" fmla="*/ 262020 h 1018179"/>
                <a:gd name="connsiteX15-31" fmla="*/ 1671460 w 2073835"/>
                <a:gd name="connsiteY15-32" fmla="*/ 403691 h 1018179"/>
                <a:gd name="connsiteX16-33" fmla="*/ 1670350 w 2073835"/>
                <a:gd name="connsiteY16-34" fmla="*/ 445054 h 1018179"/>
                <a:gd name="connsiteX17-35" fmla="*/ 1694126 w 2073835"/>
                <a:gd name="connsiteY17-36" fmla="*/ 470904 h 1018179"/>
                <a:gd name="connsiteX18-37" fmla="*/ 1700545 w 2073835"/>
                <a:gd name="connsiteY18-38" fmla="*/ 456384 h 1018179"/>
                <a:gd name="connsiteX19-39" fmla="*/ 1743850 w 2073835"/>
                <a:gd name="connsiteY19-40" fmla="*/ 303968 h 1018179"/>
                <a:gd name="connsiteX20-41" fmla="*/ 1836628 w 2073835"/>
                <a:gd name="connsiteY20-42" fmla="*/ 512562 h 1018179"/>
                <a:gd name="connsiteX21-43" fmla="*/ 1818797 w 2073835"/>
                <a:gd name="connsiteY21-44" fmla="*/ 616449 h 1018179"/>
                <a:gd name="connsiteX22-45" fmla="*/ 1809330 w 2073835"/>
                <a:gd name="connsiteY22-46" fmla="*/ 643932 h 1018179"/>
                <a:gd name="connsiteX23-47" fmla="*/ 1828639 w 2073835"/>
                <a:gd name="connsiteY23-48" fmla="*/ 692088 h 1018179"/>
                <a:gd name="connsiteX24-49" fmla="*/ 1841046 w 2073835"/>
                <a:gd name="connsiteY24-50" fmla="*/ 678131 h 1018179"/>
                <a:gd name="connsiteX25-51" fmla="*/ 1928839 w 2073835"/>
                <a:gd name="connsiteY25-52" fmla="*/ 546229 h 1018179"/>
                <a:gd name="connsiteX26-53" fmla="*/ 1953464 w 2073835"/>
                <a:gd name="connsiteY26-54" fmla="*/ 773194 h 1018179"/>
                <a:gd name="connsiteX27-55" fmla="*/ 1925321 w 2073835"/>
                <a:gd name="connsiteY27-56" fmla="*/ 833887 h 1018179"/>
                <a:gd name="connsiteX28-57" fmla="*/ 1887788 w 2073835"/>
                <a:gd name="connsiteY28-58" fmla="*/ 889545 h 1018179"/>
                <a:gd name="connsiteX29-59" fmla="*/ 1901384 w 2073835"/>
                <a:gd name="connsiteY29-60" fmla="*/ 958383 h 1018179"/>
                <a:gd name="connsiteX30-61" fmla="*/ 1901664 w 2073835"/>
                <a:gd name="connsiteY30-62" fmla="*/ 963928 h 1018179"/>
                <a:gd name="connsiteX31-63" fmla="*/ 1911505 w 2073835"/>
                <a:gd name="connsiteY31-64" fmla="*/ 960749 h 1018179"/>
                <a:gd name="connsiteX32-65" fmla="*/ 2059875 w 2073835"/>
                <a:gd name="connsiteY32-66" fmla="*/ 818704 h 1018179"/>
                <a:gd name="connsiteX33-67" fmla="*/ 2053441 w 2073835"/>
                <a:gd name="connsiteY33-68" fmla="*/ 1018052 h 1018179"/>
                <a:gd name="connsiteX34-69" fmla="*/ 2053388 w 2073835"/>
                <a:gd name="connsiteY34-70" fmla="*/ 1018179 h 1018179"/>
                <a:gd name="connsiteX35-71" fmla="*/ 1827546 w 2073835"/>
                <a:gd name="connsiteY35-72" fmla="*/ 1018179 h 1018179"/>
                <a:gd name="connsiteX36-73" fmla="*/ 1826757 w 2073835"/>
                <a:gd name="connsiteY36-74" fmla="*/ 1011530 h 1018179"/>
                <a:gd name="connsiteX37-75" fmla="*/ 1286369 w 2073835"/>
                <a:gd name="connsiteY37-76" fmla="*/ 1011530 h 1018179"/>
                <a:gd name="connsiteX38-77" fmla="*/ 1284390 w 2073835"/>
                <a:gd name="connsiteY38-78" fmla="*/ 991895 h 1018179"/>
                <a:gd name="connsiteX39-79" fmla="*/ 993926 w 2073835"/>
                <a:gd name="connsiteY39-80" fmla="*/ 755160 h 1018179"/>
                <a:gd name="connsiteX40-81" fmla="*/ 703463 w 2073835"/>
                <a:gd name="connsiteY40-82" fmla="*/ 991895 h 1018179"/>
                <a:gd name="connsiteX41-83" fmla="*/ 701483 w 2073835"/>
                <a:gd name="connsiteY41-84" fmla="*/ 1011530 h 1018179"/>
                <a:gd name="connsiteX42-85" fmla="*/ 83785 w 2073835"/>
                <a:gd name="connsiteY42-86" fmla="*/ 1011530 h 1018179"/>
                <a:gd name="connsiteX43-87" fmla="*/ 84222 w 2073835"/>
                <a:gd name="connsiteY43-88" fmla="*/ 1002870 h 1018179"/>
                <a:gd name="connsiteX44-89" fmla="*/ 39947 w 2073835"/>
                <a:gd name="connsiteY44-90" fmla="*/ 1005608 h 1018179"/>
                <a:gd name="connsiteX45-91" fmla="*/ 1517 w 2073835"/>
                <a:gd name="connsiteY45-92" fmla="*/ 1014873 h 1018179"/>
                <a:gd name="connsiteX46-93" fmla="*/ 101434 w 2073835"/>
                <a:gd name="connsiteY46-94" fmla="*/ 882551 h 1018179"/>
                <a:gd name="connsiteX47-95" fmla="*/ 101449 w 2073835"/>
                <a:gd name="connsiteY47-96" fmla="*/ 882540 h 1018179"/>
                <a:gd name="connsiteX48-97" fmla="*/ 118438 w 2073835"/>
                <a:gd name="connsiteY48-98" fmla="*/ 796523 h 1018179"/>
                <a:gd name="connsiteX49-99" fmla="*/ 90983 w 2073835"/>
                <a:gd name="connsiteY49-100" fmla="*/ 806526 h 1018179"/>
                <a:gd name="connsiteX50-101" fmla="*/ 3409 w 2073835"/>
                <a:gd name="connsiteY50-102" fmla="*/ 852621 h 1018179"/>
                <a:gd name="connsiteX51-103" fmla="*/ 101028 w 2073835"/>
                <a:gd name="connsiteY51-104" fmla="*/ 646249 h 1018179"/>
                <a:gd name="connsiteX52-105" fmla="*/ 191411 w 2073835"/>
                <a:gd name="connsiteY52-106" fmla="*/ 592012 h 1018179"/>
                <a:gd name="connsiteX53-107" fmla="*/ 215724 w 2073835"/>
                <a:gd name="connsiteY53-108" fmla="*/ 582337 h 1018179"/>
                <a:gd name="connsiteX54-109" fmla="*/ 248732 w 2073835"/>
                <a:gd name="connsiteY54-110" fmla="*/ 530134 h 1018179"/>
                <a:gd name="connsiteX55-111" fmla="*/ 193673 w 2073835"/>
                <a:gd name="connsiteY55-112" fmla="*/ 531208 h 1018179"/>
                <a:gd name="connsiteX56-113" fmla="*/ 95890 w 2073835"/>
                <a:gd name="connsiteY56-114" fmla="*/ 546450 h 1018179"/>
                <a:gd name="connsiteX57-115" fmla="*/ 255095 w 2073835"/>
                <a:gd name="connsiteY57-116" fmla="*/ 382827 h 1018179"/>
                <a:gd name="connsiteX58-117" fmla="*/ 397175 w 2073835"/>
                <a:gd name="connsiteY58-118" fmla="*/ 358249 h 1018179"/>
                <a:gd name="connsiteX59-119" fmla="*/ 404243 w 2073835"/>
                <a:gd name="connsiteY59-120" fmla="*/ 358551 h 1018179"/>
                <a:gd name="connsiteX60-121" fmla="*/ 449181 w 2073835"/>
                <a:gd name="connsiteY60-122" fmla="*/ 324533 h 1018179"/>
                <a:gd name="connsiteX61-123" fmla="*/ 440910 w 2073835"/>
                <a:gd name="connsiteY61-124" fmla="*/ 321817 h 1018179"/>
                <a:gd name="connsiteX62-125" fmla="*/ 284963 w 2073835"/>
                <a:gd name="connsiteY62-126" fmla="*/ 293776 h 1018179"/>
                <a:gd name="connsiteX63-127" fmla="*/ 483374 w 2073835"/>
                <a:gd name="connsiteY63-128" fmla="*/ 180851 h 1018179"/>
                <a:gd name="connsiteX64-129" fmla="*/ 644966 w 2073835"/>
                <a:gd name="connsiteY64-130" fmla="*/ 201719 h 1018179"/>
                <a:gd name="connsiteX65-131" fmla="*/ 654610 w 2073835"/>
                <a:gd name="connsiteY65-132" fmla="*/ 205195 h 1018179"/>
                <a:gd name="connsiteX66-133" fmla="*/ 659458 w 2073835"/>
                <a:gd name="connsiteY66-134" fmla="*/ 202751 h 1018179"/>
                <a:gd name="connsiteX67-135" fmla="*/ 693065 w 2073835"/>
                <a:gd name="connsiteY67-136" fmla="*/ 191267 h 1018179"/>
                <a:gd name="connsiteX68-137" fmla="*/ 667080 w 2073835"/>
                <a:gd name="connsiteY68-138" fmla="*/ 172930 h 1018179"/>
                <a:gd name="connsiteX69-139" fmla="*/ 526180 w 2073835"/>
                <a:gd name="connsiteY69-140" fmla="*/ 100454 h 1018179"/>
                <a:gd name="connsiteX70-141" fmla="*/ 683757 w 2073835"/>
                <a:gd name="connsiteY70-142" fmla="*/ 48863 h 1018179"/>
                <a:gd name="connsiteX71-143" fmla="*/ 748960 w 2073835"/>
                <a:gd name="connsiteY71-144" fmla="*/ 50577 h 1018179"/>
                <a:gd name="connsiteX72-145" fmla="*/ 881341 w 2073835"/>
                <a:gd name="connsiteY72-146" fmla="*/ 107728 h 1018179"/>
                <a:gd name="connsiteX73-147" fmla="*/ 929904 w 2073835"/>
                <a:gd name="connsiteY73-148" fmla="*/ 142511 h 1018179"/>
                <a:gd name="connsiteX74-149" fmla="*/ 971678 w 2073835"/>
                <a:gd name="connsiteY74-150" fmla="*/ 140534 h 1018179"/>
                <a:gd name="connsiteX75-151" fmla="*/ 960141 w 2073835"/>
                <a:gd name="connsiteY75-152" fmla="*/ 125282 h 1018179"/>
                <a:gd name="connsiteX76-153" fmla="*/ 847922 w 2073835"/>
                <a:gd name="connsiteY76-154" fmla="*/ 13423 h 1018179"/>
                <a:gd name="connsiteX77-155" fmla="*/ 941222 w 2073835"/>
                <a:gd name="connsiteY77-156" fmla="*/ 1295 h 1018179"/>
                <a:gd name="connsiteX0-157" fmla="*/ 941222 w 2073835"/>
                <a:gd name="connsiteY0-158" fmla="*/ 1295 h 1018179"/>
                <a:gd name="connsiteX1-159" fmla="*/ 1075324 w 2073835"/>
                <a:gd name="connsiteY1-160" fmla="*/ 33590 h 1018179"/>
                <a:gd name="connsiteX2-161" fmla="*/ 1184084 w 2073835"/>
                <a:gd name="connsiteY2-162" fmla="*/ 128259 h 1018179"/>
                <a:gd name="connsiteX3-163" fmla="*/ 1212920 w 2073835"/>
                <a:gd name="connsiteY3-164" fmla="*/ 166945 h 1018179"/>
                <a:gd name="connsiteX4-165" fmla="*/ 1242709 w 2073835"/>
                <a:gd name="connsiteY4-166" fmla="*/ 174112 h 1018179"/>
                <a:gd name="connsiteX5-167" fmla="*/ 1238958 w 2073835"/>
                <a:gd name="connsiteY5-168" fmla="*/ 157124 h 1018179"/>
                <a:gd name="connsiteX6-169" fmla="*/ 1183625 w 2073835"/>
                <a:gd name="connsiteY6-170" fmla="*/ 8652 h 1018179"/>
                <a:gd name="connsiteX7-171" fmla="*/ 1196051 w 2073835"/>
                <a:gd name="connsiteY7-172" fmla="*/ 6190 h 1018179"/>
                <a:gd name="connsiteX8-173" fmla="*/ 1381889 w 2073835"/>
                <a:gd name="connsiteY8-174" fmla="*/ 121834 h 1018179"/>
                <a:gd name="connsiteX9-175" fmla="*/ 1441247 w 2073835"/>
                <a:gd name="connsiteY9-176" fmla="*/ 253240 h 1018179"/>
                <a:gd name="connsiteX10-177" fmla="*/ 1442778 w 2073835"/>
                <a:gd name="connsiteY10-178" fmla="*/ 260415 h 1018179"/>
                <a:gd name="connsiteX11-179" fmla="*/ 1476284 w 2073835"/>
                <a:gd name="connsiteY11-180" fmla="*/ 277306 h 1018179"/>
                <a:gd name="connsiteX12-181" fmla="*/ 1497407 w 2073835"/>
                <a:gd name="connsiteY12-182" fmla="*/ 262750 h 1018179"/>
                <a:gd name="connsiteX13-183" fmla="*/ 1478496 w 2073835"/>
                <a:gd name="connsiteY13-184" fmla="*/ 105434 h 1018179"/>
                <a:gd name="connsiteX14-185" fmla="*/ 1644628 w 2073835"/>
                <a:gd name="connsiteY14-186" fmla="*/ 262020 h 1018179"/>
                <a:gd name="connsiteX15-187" fmla="*/ 1671460 w 2073835"/>
                <a:gd name="connsiteY15-188" fmla="*/ 403691 h 1018179"/>
                <a:gd name="connsiteX16-189" fmla="*/ 1670350 w 2073835"/>
                <a:gd name="connsiteY16-190" fmla="*/ 445054 h 1018179"/>
                <a:gd name="connsiteX17-191" fmla="*/ 1694126 w 2073835"/>
                <a:gd name="connsiteY17-192" fmla="*/ 470904 h 1018179"/>
                <a:gd name="connsiteX18-193" fmla="*/ 1707195 w 2073835"/>
                <a:gd name="connsiteY18-194" fmla="*/ 443083 h 1018179"/>
                <a:gd name="connsiteX19-195" fmla="*/ 1743850 w 2073835"/>
                <a:gd name="connsiteY19-196" fmla="*/ 303968 h 1018179"/>
                <a:gd name="connsiteX20-197" fmla="*/ 1836628 w 2073835"/>
                <a:gd name="connsiteY20-198" fmla="*/ 512562 h 1018179"/>
                <a:gd name="connsiteX21-199" fmla="*/ 1818797 w 2073835"/>
                <a:gd name="connsiteY21-200" fmla="*/ 616449 h 1018179"/>
                <a:gd name="connsiteX22-201" fmla="*/ 1809330 w 2073835"/>
                <a:gd name="connsiteY22-202" fmla="*/ 643932 h 1018179"/>
                <a:gd name="connsiteX23-203" fmla="*/ 1828639 w 2073835"/>
                <a:gd name="connsiteY23-204" fmla="*/ 692088 h 1018179"/>
                <a:gd name="connsiteX24-205" fmla="*/ 1841046 w 2073835"/>
                <a:gd name="connsiteY24-206" fmla="*/ 678131 h 1018179"/>
                <a:gd name="connsiteX25-207" fmla="*/ 1928839 w 2073835"/>
                <a:gd name="connsiteY25-208" fmla="*/ 546229 h 1018179"/>
                <a:gd name="connsiteX26-209" fmla="*/ 1953464 w 2073835"/>
                <a:gd name="connsiteY26-210" fmla="*/ 773194 h 1018179"/>
                <a:gd name="connsiteX27-211" fmla="*/ 1925321 w 2073835"/>
                <a:gd name="connsiteY27-212" fmla="*/ 833887 h 1018179"/>
                <a:gd name="connsiteX28-213" fmla="*/ 1887788 w 2073835"/>
                <a:gd name="connsiteY28-214" fmla="*/ 889545 h 1018179"/>
                <a:gd name="connsiteX29-215" fmla="*/ 1901384 w 2073835"/>
                <a:gd name="connsiteY29-216" fmla="*/ 958383 h 1018179"/>
                <a:gd name="connsiteX30-217" fmla="*/ 1901664 w 2073835"/>
                <a:gd name="connsiteY30-218" fmla="*/ 963928 h 1018179"/>
                <a:gd name="connsiteX31-219" fmla="*/ 1911505 w 2073835"/>
                <a:gd name="connsiteY31-220" fmla="*/ 960749 h 1018179"/>
                <a:gd name="connsiteX32-221" fmla="*/ 2059875 w 2073835"/>
                <a:gd name="connsiteY32-222" fmla="*/ 818704 h 1018179"/>
                <a:gd name="connsiteX33-223" fmla="*/ 2053441 w 2073835"/>
                <a:gd name="connsiteY33-224" fmla="*/ 1018052 h 1018179"/>
                <a:gd name="connsiteX34-225" fmla="*/ 2053388 w 2073835"/>
                <a:gd name="connsiteY34-226" fmla="*/ 1018179 h 1018179"/>
                <a:gd name="connsiteX35-227" fmla="*/ 1827546 w 2073835"/>
                <a:gd name="connsiteY35-228" fmla="*/ 1018179 h 1018179"/>
                <a:gd name="connsiteX36-229" fmla="*/ 1826757 w 2073835"/>
                <a:gd name="connsiteY36-230" fmla="*/ 1011530 h 1018179"/>
                <a:gd name="connsiteX37-231" fmla="*/ 1286369 w 2073835"/>
                <a:gd name="connsiteY37-232" fmla="*/ 1011530 h 1018179"/>
                <a:gd name="connsiteX38-233" fmla="*/ 1284390 w 2073835"/>
                <a:gd name="connsiteY38-234" fmla="*/ 991895 h 1018179"/>
                <a:gd name="connsiteX39-235" fmla="*/ 993926 w 2073835"/>
                <a:gd name="connsiteY39-236" fmla="*/ 755160 h 1018179"/>
                <a:gd name="connsiteX40-237" fmla="*/ 703463 w 2073835"/>
                <a:gd name="connsiteY40-238" fmla="*/ 991895 h 1018179"/>
                <a:gd name="connsiteX41-239" fmla="*/ 701483 w 2073835"/>
                <a:gd name="connsiteY41-240" fmla="*/ 1011530 h 1018179"/>
                <a:gd name="connsiteX42-241" fmla="*/ 83785 w 2073835"/>
                <a:gd name="connsiteY42-242" fmla="*/ 1011530 h 1018179"/>
                <a:gd name="connsiteX43-243" fmla="*/ 84222 w 2073835"/>
                <a:gd name="connsiteY43-244" fmla="*/ 1002870 h 1018179"/>
                <a:gd name="connsiteX44-245" fmla="*/ 39947 w 2073835"/>
                <a:gd name="connsiteY44-246" fmla="*/ 1005608 h 1018179"/>
                <a:gd name="connsiteX45-247" fmla="*/ 1517 w 2073835"/>
                <a:gd name="connsiteY45-248" fmla="*/ 1014873 h 1018179"/>
                <a:gd name="connsiteX46-249" fmla="*/ 101434 w 2073835"/>
                <a:gd name="connsiteY46-250" fmla="*/ 882551 h 1018179"/>
                <a:gd name="connsiteX47-251" fmla="*/ 101449 w 2073835"/>
                <a:gd name="connsiteY47-252" fmla="*/ 882540 h 1018179"/>
                <a:gd name="connsiteX48-253" fmla="*/ 118438 w 2073835"/>
                <a:gd name="connsiteY48-254" fmla="*/ 796523 h 1018179"/>
                <a:gd name="connsiteX49-255" fmla="*/ 90983 w 2073835"/>
                <a:gd name="connsiteY49-256" fmla="*/ 806526 h 1018179"/>
                <a:gd name="connsiteX50-257" fmla="*/ 3409 w 2073835"/>
                <a:gd name="connsiteY50-258" fmla="*/ 852621 h 1018179"/>
                <a:gd name="connsiteX51-259" fmla="*/ 101028 w 2073835"/>
                <a:gd name="connsiteY51-260" fmla="*/ 646249 h 1018179"/>
                <a:gd name="connsiteX52-261" fmla="*/ 191411 w 2073835"/>
                <a:gd name="connsiteY52-262" fmla="*/ 592012 h 1018179"/>
                <a:gd name="connsiteX53-263" fmla="*/ 215724 w 2073835"/>
                <a:gd name="connsiteY53-264" fmla="*/ 582337 h 1018179"/>
                <a:gd name="connsiteX54-265" fmla="*/ 248732 w 2073835"/>
                <a:gd name="connsiteY54-266" fmla="*/ 530134 h 1018179"/>
                <a:gd name="connsiteX55-267" fmla="*/ 193673 w 2073835"/>
                <a:gd name="connsiteY55-268" fmla="*/ 531208 h 1018179"/>
                <a:gd name="connsiteX56-269" fmla="*/ 95890 w 2073835"/>
                <a:gd name="connsiteY56-270" fmla="*/ 546450 h 1018179"/>
                <a:gd name="connsiteX57-271" fmla="*/ 255095 w 2073835"/>
                <a:gd name="connsiteY57-272" fmla="*/ 382827 h 1018179"/>
                <a:gd name="connsiteX58-273" fmla="*/ 397175 w 2073835"/>
                <a:gd name="connsiteY58-274" fmla="*/ 358249 h 1018179"/>
                <a:gd name="connsiteX59-275" fmla="*/ 404243 w 2073835"/>
                <a:gd name="connsiteY59-276" fmla="*/ 358551 h 1018179"/>
                <a:gd name="connsiteX60-277" fmla="*/ 449181 w 2073835"/>
                <a:gd name="connsiteY60-278" fmla="*/ 324533 h 1018179"/>
                <a:gd name="connsiteX61-279" fmla="*/ 440910 w 2073835"/>
                <a:gd name="connsiteY61-280" fmla="*/ 321817 h 1018179"/>
                <a:gd name="connsiteX62-281" fmla="*/ 284963 w 2073835"/>
                <a:gd name="connsiteY62-282" fmla="*/ 293776 h 1018179"/>
                <a:gd name="connsiteX63-283" fmla="*/ 483374 w 2073835"/>
                <a:gd name="connsiteY63-284" fmla="*/ 180851 h 1018179"/>
                <a:gd name="connsiteX64-285" fmla="*/ 644966 w 2073835"/>
                <a:gd name="connsiteY64-286" fmla="*/ 201719 h 1018179"/>
                <a:gd name="connsiteX65-287" fmla="*/ 654610 w 2073835"/>
                <a:gd name="connsiteY65-288" fmla="*/ 205195 h 1018179"/>
                <a:gd name="connsiteX66-289" fmla="*/ 659458 w 2073835"/>
                <a:gd name="connsiteY66-290" fmla="*/ 202751 h 1018179"/>
                <a:gd name="connsiteX67-291" fmla="*/ 693065 w 2073835"/>
                <a:gd name="connsiteY67-292" fmla="*/ 191267 h 1018179"/>
                <a:gd name="connsiteX68-293" fmla="*/ 667080 w 2073835"/>
                <a:gd name="connsiteY68-294" fmla="*/ 172930 h 1018179"/>
                <a:gd name="connsiteX69-295" fmla="*/ 526180 w 2073835"/>
                <a:gd name="connsiteY69-296" fmla="*/ 100454 h 1018179"/>
                <a:gd name="connsiteX70-297" fmla="*/ 683757 w 2073835"/>
                <a:gd name="connsiteY70-298" fmla="*/ 48863 h 1018179"/>
                <a:gd name="connsiteX71-299" fmla="*/ 748960 w 2073835"/>
                <a:gd name="connsiteY71-300" fmla="*/ 50577 h 1018179"/>
                <a:gd name="connsiteX72-301" fmla="*/ 881341 w 2073835"/>
                <a:gd name="connsiteY72-302" fmla="*/ 107728 h 1018179"/>
                <a:gd name="connsiteX73-303" fmla="*/ 929904 w 2073835"/>
                <a:gd name="connsiteY73-304" fmla="*/ 142511 h 1018179"/>
                <a:gd name="connsiteX74-305" fmla="*/ 971678 w 2073835"/>
                <a:gd name="connsiteY74-306" fmla="*/ 140534 h 1018179"/>
                <a:gd name="connsiteX75-307" fmla="*/ 960141 w 2073835"/>
                <a:gd name="connsiteY75-308" fmla="*/ 125282 h 1018179"/>
                <a:gd name="connsiteX76-309" fmla="*/ 847922 w 2073835"/>
                <a:gd name="connsiteY76-310" fmla="*/ 13423 h 1018179"/>
                <a:gd name="connsiteX77-311" fmla="*/ 941222 w 2073835"/>
                <a:gd name="connsiteY77-312" fmla="*/ 1295 h 1018179"/>
                <a:gd name="connsiteX0-313" fmla="*/ 941222 w 2073835"/>
                <a:gd name="connsiteY0-314" fmla="*/ 1295 h 1018179"/>
                <a:gd name="connsiteX1-315" fmla="*/ 1075324 w 2073835"/>
                <a:gd name="connsiteY1-316" fmla="*/ 33590 h 1018179"/>
                <a:gd name="connsiteX2-317" fmla="*/ 1184084 w 2073835"/>
                <a:gd name="connsiteY2-318" fmla="*/ 128259 h 1018179"/>
                <a:gd name="connsiteX3-319" fmla="*/ 1212920 w 2073835"/>
                <a:gd name="connsiteY3-320" fmla="*/ 166945 h 1018179"/>
                <a:gd name="connsiteX4-321" fmla="*/ 1242709 w 2073835"/>
                <a:gd name="connsiteY4-322" fmla="*/ 174112 h 1018179"/>
                <a:gd name="connsiteX5-323" fmla="*/ 1238958 w 2073835"/>
                <a:gd name="connsiteY5-324" fmla="*/ 157124 h 1018179"/>
                <a:gd name="connsiteX6-325" fmla="*/ 1183625 w 2073835"/>
                <a:gd name="connsiteY6-326" fmla="*/ 8652 h 1018179"/>
                <a:gd name="connsiteX7-327" fmla="*/ 1196051 w 2073835"/>
                <a:gd name="connsiteY7-328" fmla="*/ 6190 h 1018179"/>
                <a:gd name="connsiteX8-329" fmla="*/ 1381889 w 2073835"/>
                <a:gd name="connsiteY8-330" fmla="*/ 121834 h 1018179"/>
                <a:gd name="connsiteX9-331" fmla="*/ 1441247 w 2073835"/>
                <a:gd name="connsiteY9-332" fmla="*/ 253240 h 1018179"/>
                <a:gd name="connsiteX10-333" fmla="*/ 1442778 w 2073835"/>
                <a:gd name="connsiteY10-334" fmla="*/ 260415 h 1018179"/>
                <a:gd name="connsiteX11-335" fmla="*/ 1476284 w 2073835"/>
                <a:gd name="connsiteY11-336" fmla="*/ 277306 h 1018179"/>
                <a:gd name="connsiteX12-337" fmla="*/ 1497407 w 2073835"/>
                <a:gd name="connsiteY12-338" fmla="*/ 262750 h 1018179"/>
                <a:gd name="connsiteX13-339" fmla="*/ 1478496 w 2073835"/>
                <a:gd name="connsiteY13-340" fmla="*/ 105434 h 1018179"/>
                <a:gd name="connsiteX14-341" fmla="*/ 1644628 w 2073835"/>
                <a:gd name="connsiteY14-342" fmla="*/ 262020 h 1018179"/>
                <a:gd name="connsiteX15-343" fmla="*/ 1671460 w 2073835"/>
                <a:gd name="connsiteY15-344" fmla="*/ 403691 h 1018179"/>
                <a:gd name="connsiteX16-345" fmla="*/ 1670350 w 2073835"/>
                <a:gd name="connsiteY16-346" fmla="*/ 445054 h 1018179"/>
                <a:gd name="connsiteX17-347" fmla="*/ 1694126 w 2073835"/>
                <a:gd name="connsiteY17-348" fmla="*/ 470904 h 1018179"/>
                <a:gd name="connsiteX18-349" fmla="*/ 1707195 w 2073835"/>
                <a:gd name="connsiteY18-350" fmla="*/ 443083 h 1018179"/>
                <a:gd name="connsiteX19-351" fmla="*/ 1743850 w 2073835"/>
                <a:gd name="connsiteY19-352" fmla="*/ 303968 h 1018179"/>
                <a:gd name="connsiteX20-353" fmla="*/ 1836628 w 2073835"/>
                <a:gd name="connsiteY20-354" fmla="*/ 512562 h 1018179"/>
                <a:gd name="connsiteX21-355" fmla="*/ 1818797 w 2073835"/>
                <a:gd name="connsiteY21-356" fmla="*/ 616449 h 1018179"/>
                <a:gd name="connsiteX22-357" fmla="*/ 1809330 w 2073835"/>
                <a:gd name="connsiteY22-358" fmla="*/ 643932 h 1018179"/>
                <a:gd name="connsiteX23-359" fmla="*/ 1835289 w 2073835"/>
                <a:gd name="connsiteY23-360" fmla="*/ 688763 h 1018179"/>
                <a:gd name="connsiteX24-361" fmla="*/ 1841046 w 2073835"/>
                <a:gd name="connsiteY24-362" fmla="*/ 678131 h 1018179"/>
                <a:gd name="connsiteX25-363" fmla="*/ 1928839 w 2073835"/>
                <a:gd name="connsiteY25-364" fmla="*/ 546229 h 1018179"/>
                <a:gd name="connsiteX26-365" fmla="*/ 1953464 w 2073835"/>
                <a:gd name="connsiteY26-366" fmla="*/ 773194 h 1018179"/>
                <a:gd name="connsiteX27-367" fmla="*/ 1925321 w 2073835"/>
                <a:gd name="connsiteY27-368" fmla="*/ 833887 h 1018179"/>
                <a:gd name="connsiteX28-369" fmla="*/ 1887788 w 2073835"/>
                <a:gd name="connsiteY28-370" fmla="*/ 889545 h 1018179"/>
                <a:gd name="connsiteX29-371" fmla="*/ 1901384 w 2073835"/>
                <a:gd name="connsiteY29-372" fmla="*/ 958383 h 1018179"/>
                <a:gd name="connsiteX30-373" fmla="*/ 1901664 w 2073835"/>
                <a:gd name="connsiteY30-374" fmla="*/ 963928 h 1018179"/>
                <a:gd name="connsiteX31-375" fmla="*/ 1911505 w 2073835"/>
                <a:gd name="connsiteY31-376" fmla="*/ 960749 h 1018179"/>
                <a:gd name="connsiteX32-377" fmla="*/ 2059875 w 2073835"/>
                <a:gd name="connsiteY32-378" fmla="*/ 818704 h 1018179"/>
                <a:gd name="connsiteX33-379" fmla="*/ 2053441 w 2073835"/>
                <a:gd name="connsiteY33-380" fmla="*/ 1018052 h 1018179"/>
                <a:gd name="connsiteX34-381" fmla="*/ 2053388 w 2073835"/>
                <a:gd name="connsiteY34-382" fmla="*/ 1018179 h 1018179"/>
                <a:gd name="connsiteX35-383" fmla="*/ 1827546 w 2073835"/>
                <a:gd name="connsiteY35-384" fmla="*/ 1018179 h 1018179"/>
                <a:gd name="connsiteX36-385" fmla="*/ 1826757 w 2073835"/>
                <a:gd name="connsiteY36-386" fmla="*/ 1011530 h 1018179"/>
                <a:gd name="connsiteX37-387" fmla="*/ 1286369 w 2073835"/>
                <a:gd name="connsiteY37-388" fmla="*/ 1011530 h 1018179"/>
                <a:gd name="connsiteX38-389" fmla="*/ 1284390 w 2073835"/>
                <a:gd name="connsiteY38-390" fmla="*/ 991895 h 1018179"/>
                <a:gd name="connsiteX39-391" fmla="*/ 993926 w 2073835"/>
                <a:gd name="connsiteY39-392" fmla="*/ 755160 h 1018179"/>
                <a:gd name="connsiteX40-393" fmla="*/ 703463 w 2073835"/>
                <a:gd name="connsiteY40-394" fmla="*/ 991895 h 1018179"/>
                <a:gd name="connsiteX41-395" fmla="*/ 701483 w 2073835"/>
                <a:gd name="connsiteY41-396" fmla="*/ 1011530 h 1018179"/>
                <a:gd name="connsiteX42-397" fmla="*/ 83785 w 2073835"/>
                <a:gd name="connsiteY42-398" fmla="*/ 1011530 h 1018179"/>
                <a:gd name="connsiteX43-399" fmla="*/ 84222 w 2073835"/>
                <a:gd name="connsiteY43-400" fmla="*/ 1002870 h 1018179"/>
                <a:gd name="connsiteX44-401" fmla="*/ 39947 w 2073835"/>
                <a:gd name="connsiteY44-402" fmla="*/ 1005608 h 1018179"/>
                <a:gd name="connsiteX45-403" fmla="*/ 1517 w 2073835"/>
                <a:gd name="connsiteY45-404" fmla="*/ 1014873 h 1018179"/>
                <a:gd name="connsiteX46-405" fmla="*/ 101434 w 2073835"/>
                <a:gd name="connsiteY46-406" fmla="*/ 882551 h 1018179"/>
                <a:gd name="connsiteX47-407" fmla="*/ 101449 w 2073835"/>
                <a:gd name="connsiteY47-408" fmla="*/ 882540 h 1018179"/>
                <a:gd name="connsiteX48-409" fmla="*/ 118438 w 2073835"/>
                <a:gd name="connsiteY48-410" fmla="*/ 796523 h 1018179"/>
                <a:gd name="connsiteX49-411" fmla="*/ 90983 w 2073835"/>
                <a:gd name="connsiteY49-412" fmla="*/ 806526 h 1018179"/>
                <a:gd name="connsiteX50-413" fmla="*/ 3409 w 2073835"/>
                <a:gd name="connsiteY50-414" fmla="*/ 852621 h 1018179"/>
                <a:gd name="connsiteX51-415" fmla="*/ 101028 w 2073835"/>
                <a:gd name="connsiteY51-416" fmla="*/ 646249 h 1018179"/>
                <a:gd name="connsiteX52-417" fmla="*/ 191411 w 2073835"/>
                <a:gd name="connsiteY52-418" fmla="*/ 592012 h 1018179"/>
                <a:gd name="connsiteX53-419" fmla="*/ 215724 w 2073835"/>
                <a:gd name="connsiteY53-420" fmla="*/ 582337 h 1018179"/>
                <a:gd name="connsiteX54-421" fmla="*/ 248732 w 2073835"/>
                <a:gd name="connsiteY54-422" fmla="*/ 530134 h 1018179"/>
                <a:gd name="connsiteX55-423" fmla="*/ 193673 w 2073835"/>
                <a:gd name="connsiteY55-424" fmla="*/ 531208 h 1018179"/>
                <a:gd name="connsiteX56-425" fmla="*/ 95890 w 2073835"/>
                <a:gd name="connsiteY56-426" fmla="*/ 546450 h 1018179"/>
                <a:gd name="connsiteX57-427" fmla="*/ 255095 w 2073835"/>
                <a:gd name="connsiteY57-428" fmla="*/ 382827 h 1018179"/>
                <a:gd name="connsiteX58-429" fmla="*/ 397175 w 2073835"/>
                <a:gd name="connsiteY58-430" fmla="*/ 358249 h 1018179"/>
                <a:gd name="connsiteX59-431" fmla="*/ 404243 w 2073835"/>
                <a:gd name="connsiteY59-432" fmla="*/ 358551 h 1018179"/>
                <a:gd name="connsiteX60-433" fmla="*/ 449181 w 2073835"/>
                <a:gd name="connsiteY60-434" fmla="*/ 324533 h 1018179"/>
                <a:gd name="connsiteX61-435" fmla="*/ 440910 w 2073835"/>
                <a:gd name="connsiteY61-436" fmla="*/ 321817 h 1018179"/>
                <a:gd name="connsiteX62-437" fmla="*/ 284963 w 2073835"/>
                <a:gd name="connsiteY62-438" fmla="*/ 293776 h 1018179"/>
                <a:gd name="connsiteX63-439" fmla="*/ 483374 w 2073835"/>
                <a:gd name="connsiteY63-440" fmla="*/ 180851 h 1018179"/>
                <a:gd name="connsiteX64-441" fmla="*/ 644966 w 2073835"/>
                <a:gd name="connsiteY64-442" fmla="*/ 201719 h 1018179"/>
                <a:gd name="connsiteX65-443" fmla="*/ 654610 w 2073835"/>
                <a:gd name="connsiteY65-444" fmla="*/ 205195 h 1018179"/>
                <a:gd name="connsiteX66-445" fmla="*/ 659458 w 2073835"/>
                <a:gd name="connsiteY66-446" fmla="*/ 202751 h 1018179"/>
                <a:gd name="connsiteX67-447" fmla="*/ 693065 w 2073835"/>
                <a:gd name="connsiteY67-448" fmla="*/ 191267 h 1018179"/>
                <a:gd name="connsiteX68-449" fmla="*/ 667080 w 2073835"/>
                <a:gd name="connsiteY68-450" fmla="*/ 172930 h 1018179"/>
                <a:gd name="connsiteX69-451" fmla="*/ 526180 w 2073835"/>
                <a:gd name="connsiteY69-452" fmla="*/ 100454 h 1018179"/>
                <a:gd name="connsiteX70-453" fmla="*/ 683757 w 2073835"/>
                <a:gd name="connsiteY70-454" fmla="*/ 48863 h 1018179"/>
                <a:gd name="connsiteX71-455" fmla="*/ 748960 w 2073835"/>
                <a:gd name="connsiteY71-456" fmla="*/ 50577 h 1018179"/>
                <a:gd name="connsiteX72-457" fmla="*/ 881341 w 2073835"/>
                <a:gd name="connsiteY72-458" fmla="*/ 107728 h 1018179"/>
                <a:gd name="connsiteX73-459" fmla="*/ 929904 w 2073835"/>
                <a:gd name="connsiteY73-460" fmla="*/ 142511 h 1018179"/>
                <a:gd name="connsiteX74-461" fmla="*/ 971678 w 2073835"/>
                <a:gd name="connsiteY74-462" fmla="*/ 140534 h 1018179"/>
                <a:gd name="connsiteX75-463" fmla="*/ 960141 w 2073835"/>
                <a:gd name="connsiteY75-464" fmla="*/ 125282 h 1018179"/>
                <a:gd name="connsiteX76-465" fmla="*/ 847922 w 2073835"/>
                <a:gd name="connsiteY76-466" fmla="*/ 13423 h 1018179"/>
                <a:gd name="connsiteX77-467" fmla="*/ 941222 w 2073835"/>
                <a:gd name="connsiteY77-468" fmla="*/ 1295 h 1018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Lst>
              <a:rect l="l" t="t" r="r" b="b"/>
              <a:pathLst>
                <a:path w="2073835" h="1018179">
                  <a:moveTo>
                    <a:pt x="941222" y="1295"/>
                  </a:moveTo>
                  <a:cubicBezTo>
                    <a:pt x="988502" y="4884"/>
                    <a:pt x="1042582" y="15877"/>
                    <a:pt x="1075324" y="33590"/>
                  </a:cubicBezTo>
                  <a:cubicBezTo>
                    <a:pt x="1108067" y="51303"/>
                    <a:pt x="1150410" y="89527"/>
                    <a:pt x="1184084" y="128259"/>
                  </a:cubicBezTo>
                  <a:lnTo>
                    <a:pt x="1212920" y="166945"/>
                  </a:lnTo>
                  <a:lnTo>
                    <a:pt x="1242709" y="174112"/>
                  </a:lnTo>
                  <a:lnTo>
                    <a:pt x="1238958" y="157124"/>
                  </a:lnTo>
                  <a:cubicBezTo>
                    <a:pt x="1225363" y="102775"/>
                    <a:pt x="1202918" y="31293"/>
                    <a:pt x="1183625" y="8652"/>
                  </a:cubicBezTo>
                  <a:cubicBezTo>
                    <a:pt x="1186124" y="6526"/>
                    <a:pt x="1190398" y="5769"/>
                    <a:pt x="1196051" y="6190"/>
                  </a:cubicBezTo>
                  <a:cubicBezTo>
                    <a:pt x="1235619" y="9136"/>
                    <a:pt x="1342742" y="69763"/>
                    <a:pt x="1381889" y="121834"/>
                  </a:cubicBezTo>
                  <a:cubicBezTo>
                    <a:pt x="1404259" y="151591"/>
                    <a:pt x="1426798" y="203993"/>
                    <a:pt x="1441247" y="253240"/>
                  </a:cubicBezTo>
                  <a:lnTo>
                    <a:pt x="1442778" y="260415"/>
                  </a:lnTo>
                  <a:lnTo>
                    <a:pt x="1476284" y="277306"/>
                  </a:lnTo>
                  <a:lnTo>
                    <a:pt x="1497407" y="262750"/>
                  </a:lnTo>
                  <a:cubicBezTo>
                    <a:pt x="1496959" y="206727"/>
                    <a:pt x="1491931" y="131974"/>
                    <a:pt x="1478496" y="105434"/>
                  </a:cubicBezTo>
                  <a:cubicBezTo>
                    <a:pt x="1501933" y="93596"/>
                    <a:pt x="1615120" y="193665"/>
                    <a:pt x="1644628" y="262020"/>
                  </a:cubicBezTo>
                  <a:cubicBezTo>
                    <a:pt x="1659383" y="296197"/>
                    <a:pt x="1668983" y="352427"/>
                    <a:pt x="1671460" y="403691"/>
                  </a:cubicBezTo>
                  <a:lnTo>
                    <a:pt x="1670350" y="445054"/>
                  </a:lnTo>
                  <a:lnTo>
                    <a:pt x="1694126" y="470904"/>
                  </a:lnTo>
                  <a:lnTo>
                    <a:pt x="1707195" y="443083"/>
                  </a:lnTo>
                  <a:cubicBezTo>
                    <a:pt x="1728416" y="391232"/>
                    <a:pt x="1745995" y="333637"/>
                    <a:pt x="1743850" y="303968"/>
                  </a:cubicBezTo>
                  <a:cubicBezTo>
                    <a:pt x="1770041" y="302098"/>
                    <a:pt x="1835805" y="438115"/>
                    <a:pt x="1836628" y="512562"/>
                  </a:cubicBezTo>
                  <a:cubicBezTo>
                    <a:pt x="1836937" y="540480"/>
                    <a:pt x="1829781" y="578721"/>
                    <a:pt x="1818797" y="616449"/>
                  </a:cubicBezTo>
                  <a:lnTo>
                    <a:pt x="1809330" y="643932"/>
                  </a:lnTo>
                  <a:lnTo>
                    <a:pt x="1835289" y="688763"/>
                  </a:lnTo>
                  <a:lnTo>
                    <a:pt x="1841046" y="678131"/>
                  </a:lnTo>
                  <a:cubicBezTo>
                    <a:pt x="1877090" y="635241"/>
                    <a:pt x="1921818" y="575135"/>
                    <a:pt x="1928839" y="546229"/>
                  </a:cubicBezTo>
                  <a:cubicBezTo>
                    <a:pt x="1954349" y="552449"/>
                    <a:pt x="1975421" y="702052"/>
                    <a:pt x="1953464" y="773194"/>
                  </a:cubicBezTo>
                  <a:cubicBezTo>
                    <a:pt x="1947975" y="790979"/>
                    <a:pt x="1937925" y="812119"/>
                    <a:pt x="1925321" y="833887"/>
                  </a:cubicBezTo>
                  <a:lnTo>
                    <a:pt x="1887788" y="889545"/>
                  </a:lnTo>
                  <a:lnTo>
                    <a:pt x="1901384" y="958383"/>
                  </a:lnTo>
                  <a:cubicBezTo>
                    <a:pt x="1901477" y="960231"/>
                    <a:pt x="1901571" y="962080"/>
                    <a:pt x="1901664" y="963928"/>
                  </a:cubicBezTo>
                  <a:lnTo>
                    <a:pt x="1911505" y="960749"/>
                  </a:lnTo>
                  <a:cubicBezTo>
                    <a:pt x="1950867" y="932901"/>
                    <a:pt x="2043479" y="854818"/>
                    <a:pt x="2059875" y="818704"/>
                  </a:cubicBezTo>
                  <a:cubicBezTo>
                    <a:pt x="2080786" y="828219"/>
                    <a:pt x="2077854" y="944947"/>
                    <a:pt x="2053441" y="1018052"/>
                  </a:cubicBezTo>
                  <a:cubicBezTo>
                    <a:pt x="2053423" y="1018094"/>
                    <a:pt x="2053406" y="1018137"/>
                    <a:pt x="2053388" y="1018179"/>
                  </a:cubicBezTo>
                  <a:lnTo>
                    <a:pt x="1827546" y="1018179"/>
                  </a:lnTo>
                  <a:lnTo>
                    <a:pt x="1826757" y="1011530"/>
                  </a:lnTo>
                  <a:lnTo>
                    <a:pt x="1286369" y="1011530"/>
                  </a:lnTo>
                  <a:lnTo>
                    <a:pt x="1284390" y="991895"/>
                  </a:lnTo>
                  <a:cubicBezTo>
                    <a:pt x="1256743" y="856791"/>
                    <a:pt x="1137203" y="755160"/>
                    <a:pt x="993926" y="755160"/>
                  </a:cubicBezTo>
                  <a:cubicBezTo>
                    <a:pt x="850649" y="755160"/>
                    <a:pt x="731109" y="856791"/>
                    <a:pt x="703463" y="991895"/>
                  </a:cubicBezTo>
                  <a:lnTo>
                    <a:pt x="701483" y="1011530"/>
                  </a:lnTo>
                  <a:lnTo>
                    <a:pt x="83785" y="1011530"/>
                  </a:lnTo>
                  <a:cubicBezTo>
                    <a:pt x="83931" y="1008643"/>
                    <a:pt x="84076" y="1005757"/>
                    <a:pt x="84222" y="1002870"/>
                  </a:cubicBezTo>
                  <a:lnTo>
                    <a:pt x="39947" y="1005608"/>
                  </a:lnTo>
                  <a:cubicBezTo>
                    <a:pt x="23769" y="1007454"/>
                    <a:pt x="10305" y="1010281"/>
                    <a:pt x="1517" y="1014873"/>
                  </a:cubicBezTo>
                  <a:cubicBezTo>
                    <a:pt x="-7588" y="997412"/>
                    <a:pt x="45598" y="928657"/>
                    <a:pt x="101434" y="882551"/>
                  </a:cubicBezTo>
                  <a:cubicBezTo>
                    <a:pt x="101439" y="882547"/>
                    <a:pt x="101444" y="882544"/>
                    <a:pt x="101449" y="882540"/>
                  </a:cubicBezTo>
                  <a:lnTo>
                    <a:pt x="118438" y="796523"/>
                  </a:lnTo>
                  <a:lnTo>
                    <a:pt x="90983" y="806526"/>
                  </a:lnTo>
                  <a:cubicBezTo>
                    <a:pt x="53068" y="821590"/>
                    <a:pt x="17471" y="838638"/>
                    <a:pt x="3409" y="852621"/>
                  </a:cubicBezTo>
                  <a:cubicBezTo>
                    <a:pt x="-15089" y="833988"/>
                    <a:pt x="45130" y="695427"/>
                    <a:pt x="101028" y="646249"/>
                  </a:cubicBezTo>
                  <a:cubicBezTo>
                    <a:pt x="121991" y="627807"/>
                    <a:pt x="155646" y="608291"/>
                    <a:pt x="191411" y="592012"/>
                  </a:cubicBezTo>
                  <a:lnTo>
                    <a:pt x="215724" y="582337"/>
                  </a:lnTo>
                  <a:lnTo>
                    <a:pt x="248732" y="530134"/>
                  </a:lnTo>
                  <a:lnTo>
                    <a:pt x="193673" y="531208"/>
                  </a:lnTo>
                  <a:cubicBezTo>
                    <a:pt x="152922" y="533178"/>
                    <a:pt x="113723" y="537776"/>
                    <a:pt x="95890" y="546450"/>
                  </a:cubicBezTo>
                  <a:cubicBezTo>
                    <a:pt x="84425" y="522829"/>
                    <a:pt x="186280" y="411246"/>
                    <a:pt x="255095" y="382827"/>
                  </a:cubicBezTo>
                  <a:cubicBezTo>
                    <a:pt x="289503" y="368617"/>
                    <a:pt x="345879" y="359912"/>
                    <a:pt x="397175" y="358249"/>
                  </a:cubicBezTo>
                  <a:lnTo>
                    <a:pt x="404243" y="358551"/>
                  </a:lnTo>
                  <a:lnTo>
                    <a:pt x="449181" y="324533"/>
                  </a:lnTo>
                  <a:lnTo>
                    <a:pt x="440910" y="321817"/>
                  </a:lnTo>
                  <a:cubicBezTo>
                    <a:pt x="387218" y="305821"/>
                    <a:pt x="314275" y="288712"/>
                    <a:pt x="284963" y="293776"/>
                  </a:cubicBezTo>
                  <a:cubicBezTo>
                    <a:pt x="280515" y="267898"/>
                    <a:pt x="409371" y="189023"/>
                    <a:pt x="483374" y="180851"/>
                  </a:cubicBezTo>
                  <a:cubicBezTo>
                    <a:pt x="525001" y="176254"/>
                    <a:pt x="591399" y="186076"/>
                    <a:pt x="644966" y="201719"/>
                  </a:cubicBezTo>
                  <a:lnTo>
                    <a:pt x="654610" y="205195"/>
                  </a:lnTo>
                  <a:lnTo>
                    <a:pt x="659458" y="202751"/>
                  </a:lnTo>
                  <a:lnTo>
                    <a:pt x="693065" y="191267"/>
                  </a:lnTo>
                  <a:lnTo>
                    <a:pt x="667080" y="172930"/>
                  </a:lnTo>
                  <a:cubicBezTo>
                    <a:pt x="620425" y="141914"/>
                    <a:pt x="555690" y="104196"/>
                    <a:pt x="526180" y="100454"/>
                  </a:cubicBezTo>
                  <a:cubicBezTo>
                    <a:pt x="528673" y="80919"/>
                    <a:pt x="611592" y="54837"/>
                    <a:pt x="683757" y="48863"/>
                  </a:cubicBezTo>
                  <a:cubicBezTo>
                    <a:pt x="707812" y="46871"/>
                    <a:pt x="730673" y="47114"/>
                    <a:pt x="748960" y="50577"/>
                  </a:cubicBezTo>
                  <a:cubicBezTo>
                    <a:pt x="785536" y="57505"/>
                    <a:pt x="837491" y="81058"/>
                    <a:pt x="881341" y="107728"/>
                  </a:cubicBezTo>
                  <a:lnTo>
                    <a:pt x="929904" y="142511"/>
                  </a:lnTo>
                  <a:lnTo>
                    <a:pt x="971678" y="140534"/>
                  </a:lnTo>
                  <a:lnTo>
                    <a:pt x="960141" y="125282"/>
                  </a:lnTo>
                  <a:cubicBezTo>
                    <a:pt x="925115" y="81557"/>
                    <a:pt x="874900" y="25954"/>
                    <a:pt x="847922" y="13423"/>
                  </a:cubicBezTo>
                  <a:cubicBezTo>
                    <a:pt x="853462" y="1521"/>
                    <a:pt x="893941" y="-2294"/>
                    <a:pt x="941222" y="1295"/>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900" dirty="0">
                  <a:solidFill>
                    <a:srgbClr val="FF7F7F"/>
                  </a:solidFill>
                  <a:latin typeface="微软雅黑" panose="020B0503020204020204" charset="-122"/>
                  <a:ea typeface="微软雅黑" panose="020B0503020204020204" charset="-122"/>
                </a:rPr>
                <a:t>            </a:t>
              </a:r>
              <a:r>
                <a:rPr lang="en-US" altLang="zh-CN" sz="900" dirty="0">
                  <a:solidFill>
                    <a:srgbClr val="FF7F7F"/>
                  </a:solidFill>
                  <a:latin typeface="微软雅黑" panose="020B0503020204020204" charset="-122"/>
                  <a:ea typeface="微软雅黑" panose="020B0503020204020204" charset="-122"/>
                </a:rPr>
                <a:t>  </a:t>
              </a:r>
              <a:r>
                <a:rPr lang="en-US" altLang="zh-CN" sz="1600" b="1" dirty="0">
                  <a:solidFill>
                    <a:schemeClr val="tx1"/>
                  </a:solidFill>
                  <a:latin typeface="微软雅黑" panose="020B0503020204020204" charset="-122"/>
                  <a:ea typeface="微软雅黑" panose="020B0503020204020204" charset="-122"/>
                </a:rPr>
                <a:t>知识目标</a:t>
              </a:r>
            </a:p>
          </p:txBody>
        </p:sp>
        <p:sp>
          <p:nvSpPr>
            <p:cNvPr id="24" name="矩形 23"/>
            <p:cNvSpPr/>
            <p:nvPr/>
          </p:nvSpPr>
          <p:spPr>
            <a:xfrm>
              <a:off x="963184" y="2007077"/>
              <a:ext cx="2817600" cy="1598163"/>
            </a:xfrm>
            <a:prstGeom prst="rect">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dirty="0">
                <a:solidFill>
                  <a:schemeClr val="tx1"/>
                </a:solidFill>
                <a:latin typeface="微软雅黑" panose="020B0503020204020204" charset="-122"/>
                <a:ea typeface="微软雅黑" panose="020B0503020204020204" charset="-122"/>
              </a:endParaRPr>
            </a:p>
          </p:txBody>
        </p:sp>
        <p:grpSp>
          <p:nvGrpSpPr>
            <p:cNvPr id="25" name="组合 15"/>
            <p:cNvGrpSpPr/>
            <p:nvPr/>
          </p:nvGrpSpPr>
          <p:grpSpPr>
            <a:xfrm>
              <a:off x="2267162" y="3455784"/>
              <a:ext cx="182960" cy="1278056"/>
              <a:chOff x="6038577" y="2302601"/>
              <a:chExt cx="130628" cy="975087"/>
            </a:xfrm>
          </p:grpSpPr>
          <p:cxnSp>
            <p:nvCxnSpPr>
              <p:cNvPr id="26" name="直接连接符 25"/>
              <p:cNvCxnSpPr>
                <a:endCxn id="27" idx="0"/>
              </p:cNvCxnSpPr>
              <p:nvPr/>
            </p:nvCxnSpPr>
            <p:spPr>
              <a:xfrm flipH="1">
                <a:off x="6103891" y="2302601"/>
                <a:ext cx="5988" cy="844459"/>
              </a:xfrm>
              <a:prstGeom prst="line">
                <a:avLst/>
              </a:pr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600000" scaled="0"/>
                <a:tileRect/>
              </a:gradFill>
              <a:ln w="3175">
                <a:solidFill>
                  <a:srgbClr val="FF7F7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27" name="椭圆 26"/>
              <p:cNvSpPr/>
              <p:nvPr/>
            </p:nvSpPr>
            <p:spPr>
              <a:xfrm>
                <a:off x="6038577" y="3147060"/>
                <a:ext cx="130628" cy="130628"/>
              </a:xfrm>
              <a:prstGeom prst="ellipse">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tx1"/>
                  </a:solidFill>
                  <a:latin typeface="微软雅黑" panose="020B0503020204020204" charset="-122"/>
                  <a:ea typeface="微软雅黑" panose="020B0503020204020204" charset="-122"/>
                </a:endParaRPr>
              </a:p>
            </p:txBody>
          </p:sp>
        </p:grpSp>
        <p:sp>
          <p:nvSpPr>
            <p:cNvPr id="43" name="文本框 14"/>
            <p:cNvSpPr txBox="1"/>
            <p:nvPr/>
          </p:nvSpPr>
          <p:spPr>
            <a:xfrm>
              <a:off x="902676" y="1891184"/>
              <a:ext cx="2895118" cy="2423121"/>
            </a:xfrm>
            <a:prstGeom prst="rect">
              <a:avLst/>
            </a:prstGeom>
            <a:solidFill>
              <a:schemeClr val="bg1">
                <a:lumMod val="85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charset="-122"/>
                  <a:ea typeface="微软雅黑" panose="020B0503020204020204" charset="-122"/>
                  <a:sym typeface="Gill Sans" charset="0"/>
                </a:rPr>
                <a:t>◇ </a:t>
              </a:r>
              <a:r>
                <a:rPr lang="zh-CN" altLang="zh-CN" sz="2800" kern="100" dirty="0">
                  <a:effectLst/>
                  <a:ea typeface="宋体" panose="02010600030101010101" pitchFamily="2" charset="-122"/>
                  <a:cs typeface="宋体" panose="02010600030101010101" pitchFamily="2" charset="-122"/>
                </a:rPr>
                <a:t> </a:t>
              </a:r>
              <a:r>
                <a:rPr lang="zh-CN" altLang="zh-CN" sz="1200" b="1" dirty="0">
                  <a:solidFill>
                    <a:schemeClr val="tx1">
                      <a:lumMod val="50000"/>
                      <a:lumOff val="50000"/>
                    </a:schemeClr>
                  </a:solidFill>
                  <a:latin typeface="微软雅黑" panose="020B0503020204020204" charset="-122"/>
                  <a:ea typeface="微软雅黑" panose="020B0503020204020204" charset="-122"/>
                </a:rPr>
                <a:t>了解影响药物作用的因素、老年人用药的特点</a:t>
              </a:r>
              <a:endParaRPr lang="en-US" altLang="zh-CN" sz="1200" b="1" dirty="0">
                <a:solidFill>
                  <a:schemeClr val="tx1">
                    <a:lumMod val="50000"/>
                    <a:lumOff val="50000"/>
                  </a:schemeClr>
                </a:solidFill>
                <a:latin typeface="微软雅黑" panose="020B0503020204020204" charset="-122"/>
                <a:ea typeface="微软雅黑" panose="020B0503020204020204" charset="-122"/>
              </a:endParaRPr>
            </a:p>
            <a:p>
              <a:pPr algn="l"/>
              <a:r>
                <a:rPr lang="zh-CN" altLang="zh-CN" sz="1200" b="1" dirty="0">
                  <a:solidFill>
                    <a:schemeClr val="tx1">
                      <a:lumMod val="50000"/>
                      <a:lumOff val="50000"/>
                    </a:schemeClr>
                  </a:solidFill>
                  <a:latin typeface="微软雅黑" panose="020B0503020204020204" charset="-122"/>
                  <a:ea typeface="微软雅黑" panose="020B0503020204020204" charset="-122"/>
                </a:rPr>
                <a:t>◇ 熟悉药物的种类和保管的基本知识、老年人用药情况的评估内容和指导老年人正确服药的方法</a:t>
              </a:r>
            </a:p>
            <a:p>
              <a:pPr algn="l"/>
              <a:r>
                <a:rPr lang="zh-CN" altLang="zh-CN" sz="1200" b="1" dirty="0">
                  <a:solidFill>
                    <a:schemeClr val="tx1">
                      <a:lumMod val="50000"/>
                      <a:lumOff val="50000"/>
                    </a:schemeClr>
                  </a:solidFill>
                  <a:latin typeface="微软雅黑" panose="020B0503020204020204" charset="-122"/>
                  <a:ea typeface="微软雅黑" panose="020B0503020204020204" charset="-122"/>
                </a:rPr>
                <a:t>◇ 掌握用药的原则、老年人用药出现的不良反应、并能在紧急情况采取处理措施。</a:t>
              </a:r>
            </a:p>
            <a:p>
              <a:pPr algn="l"/>
              <a:r>
                <a:rPr lang="zh-CN" altLang="zh-CN" sz="1200" b="1" dirty="0">
                  <a:solidFill>
                    <a:schemeClr val="tx1">
                      <a:lumMod val="50000"/>
                      <a:lumOff val="50000"/>
                    </a:schemeClr>
                  </a:solidFill>
                  <a:latin typeface="微软雅黑" panose="020B0503020204020204" charset="-122"/>
                  <a:ea typeface="微软雅黑" panose="020B0503020204020204" charset="-122"/>
                </a:rPr>
                <a:t>◇ 掌握为老年人各项常用给药技术的操作技能</a:t>
              </a:r>
            </a:p>
            <a:p>
              <a:pPr fontAlgn="base">
                <a:lnSpc>
                  <a:spcPct val="125000"/>
                </a:lnSpc>
                <a:spcBef>
                  <a:spcPct val="0"/>
                </a:spcBef>
                <a:spcAft>
                  <a:spcPct val="0"/>
                </a:spcAft>
              </a:pPr>
              <a:endParaRPr lang="zh-CN" altLang="en-US" sz="1000" b="1" dirty="0">
                <a:solidFill>
                  <a:schemeClr val="tx1">
                    <a:lumMod val="50000"/>
                    <a:lumOff val="50000"/>
                  </a:schemeClr>
                </a:solidFill>
                <a:latin typeface="微软雅黑" panose="020B0503020204020204" charset="-122"/>
                <a:ea typeface="微软雅黑" panose="020B0503020204020204" charset="-122"/>
                <a:sym typeface="Gill Sans" charset="0"/>
              </a:endParaRPr>
            </a:p>
          </p:txBody>
        </p:sp>
      </p:grpSp>
      <p:grpSp>
        <p:nvGrpSpPr>
          <p:cNvPr id="30" name="组合 3"/>
          <p:cNvGrpSpPr/>
          <p:nvPr/>
        </p:nvGrpSpPr>
        <p:grpSpPr>
          <a:xfrm>
            <a:off x="3540566" y="389890"/>
            <a:ext cx="2178215" cy="4466965"/>
            <a:chOff x="4716496" y="1998813"/>
            <a:chExt cx="2904655" cy="3754586"/>
          </a:xfrm>
        </p:grpSpPr>
        <p:sp>
          <p:nvSpPr>
            <p:cNvPr id="31" name="任意多边形 30"/>
            <p:cNvSpPr/>
            <p:nvPr/>
          </p:nvSpPr>
          <p:spPr>
            <a:xfrm>
              <a:off x="4716496" y="4418862"/>
              <a:ext cx="2904655" cy="1334537"/>
            </a:xfrm>
            <a:custGeom>
              <a:avLst/>
              <a:gdLst>
                <a:gd name="connsiteX0" fmla="*/ 941222 w 2073835"/>
                <a:gd name="connsiteY0" fmla="*/ 1295 h 1018179"/>
                <a:gd name="connsiteX1" fmla="*/ 1075324 w 2073835"/>
                <a:gd name="connsiteY1" fmla="*/ 33590 h 1018179"/>
                <a:gd name="connsiteX2" fmla="*/ 1184084 w 2073835"/>
                <a:gd name="connsiteY2" fmla="*/ 128259 h 1018179"/>
                <a:gd name="connsiteX3" fmla="*/ 1212920 w 2073835"/>
                <a:gd name="connsiteY3" fmla="*/ 166945 h 1018179"/>
                <a:gd name="connsiteX4" fmla="*/ 1242709 w 2073835"/>
                <a:gd name="connsiteY4" fmla="*/ 174112 h 1018179"/>
                <a:gd name="connsiteX5" fmla="*/ 1238958 w 2073835"/>
                <a:gd name="connsiteY5" fmla="*/ 157124 h 1018179"/>
                <a:gd name="connsiteX6" fmla="*/ 1183625 w 2073835"/>
                <a:gd name="connsiteY6" fmla="*/ 8652 h 1018179"/>
                <a:gd name="connsiteX7" fmla="*/ 1196051 w 2073835"/>
                <a:gd name="connsiteY7" fmla="*/ 6190 h 1018179"/>
                <a:gd name="connsiteX8" fmla="*/ 1381889 w 2073835"/>
                <a:gd name="connsiteY8" fmla="*/ 121834 h 1018179"/>
                <a:gd name="connsiteX9" fmla="*/ 1441247 w 2073835"/>
                <a:gd name="connsiteY9" fmla="*/ 253240 h 1018179"/>
                <a:gd name="connsiteX10" fmla="*/ 1442778 w 2073835"/>
                <a:gd name="connsiteY10" fmla="*/ 260415 h 1018179"/>
                <a:gd name="connsiteX11" fmla="*/ 1476284 w 2073835"/>
                <a:gd name="connsiteY11" fmla="*/ 277306 h 1018179"/>
                <a:gd name="connsiteX12" fmla="*/ 1496812 w 2073835"/>
                <a:gd name="connsiteY12" fmla="*/ 292846 h 1018179"/>
                <a:gd name="connsiteX13" fmla="*/ 1497407 w 2073835"/>
                <a:gd name="connsiteY13" fmla="*/ 262750 h 1018179"/>
                <a:gd name="connsiteX14" fmla="*/ 1478496 w 2073835"/>
                <a:gd name="connsiteY14" fmla="*/ 105434 h 1018179"/>
                <a:gd name="connsiteX15" fmla="*/ 1644628 w 2073835"/>
                <a:gd name="connsiteY15" fmla="*/ 262020 h 1018179"/>
                <a:gd name="connsiteX16" fmla="*/ 1671460 w 2073835"/>
                <a:gd name="connsiteY16" fmla="*/ 403691 h 1018179"/>
                <a:gd name="connsiteX17" fmla="*/ 1670350 w 2073835"/>
                <a:gd name="connsiteY17" fmla="*/ 445054 h 1018179"/>
                <a:gd name="connsiteX18" fmla="*/ 1694126 w 2073835"/>
                <a:gd name="connsiteY18" fmla="*/ 470904 h 1018179"/>
                <a:gd name="connsiteX19" fmla="*/ 1700545 w 2073835"/>
                <a:gd name="connsiteY19" fmla="*/ 456384 h 1018179"/>
                <a:gd name="connsiteX20" fmla="*/ 1743850 w 2073835"/>
                <a:gd name="connsiteY20" fmla="*/ 303968 h 1018179"/>
                <a:gd name="connsiteX21" fmla="*/ 1836628 w 2073835"/>
                <a:gd name="connsiteY21" fmla="*/ 512562 h 1018179"/>
                <a:gd name="connsiteX22" fmla="*/ 1818797 w 2073835"/>
                <a:gd name="connsiteY22" fmla="*/ 616449 h 1018179"/>
                <a:gd name="connsiteX23" fmla="*/ 1809330 w 2073835"/>
                <a:gd name="connsiteY23" fmla="*/ 643932 h 1018179"/>
                <a:gd name="connsiteX24" fmla="*/ 1828639 w 2073835"/>
                <a:gd name="connsiteY24" fmla="*/ 692088 h 1018179"/>
                <a:gd name="connsiteX25" fmla="*/ 1841046 w 2073835"/>
                <a:gd name="connsiteY25" fmla="*/ 678131 h 1018179"/>
                <a:gd name="connsiteX26" fmla="*/ 1928839 w 2073835"/>
                <a:gd name="connsiteY26" fmla="*/ 546229 h 1018179"/>
                <a:gd name="connsiteX27" fmla="*/ 1953464 w 2073835"/>
                <a:gd name="connsiteY27" fmla="*/ 773194 h 1018179"/>
                <a:gd name="connsiteX28" fmla="*/ 1925321 w 2073835"/>
                <a:gd name="connsiteY28" fmla="*/ 833887 h 1018179"/>
                <a:gd name="connsiteX29" fmla="*/ 1887788 w 2073835"/>
                <a:gd name="connsiteY29" fmla="*/ 889545 h 1018179"/>
                <a:gd name="connsiteX30" fmla="*/ 1901384 w 2073835"/>
                <a:gd name="connsiteY30" fmla="*/ 958383 h 1018179"/>
                <a:gd name="connsiteX31" fmla="*/ 1901664 w 2073835"/>
                <a:gd name="connsiteY31" fmla="*/ 963928 h 1018179"/>
                <a:gd name="connsiteX32" fmla="*/ 1911505 w 2073835"/>
                <a:gd name="connsiteY32" fmla="*/ 960749 h 1018179"/>
                <a:gd name="connsiteX33" fmla="*/ 2059875 w 2073835"/>
                <a:gd name="connsiteY33" fmla="*/ 818704 h 1018179"/>
                <a:gd name="connsiteX34" fmla="*/ 2053441 w 2073835"/>
                <a:gd name="connsiteY34" fmla="*/ 1018052 h 1018179"/>
                <a:gd name="connsiteX35" fmla="*/ 2053388 w 2073835"/>
                <a:gd name="connsiteY35" fmla="*/ 1018179 h 1018179"/>
                <a:gd name="connsiteX36" fmla="*/ 1827546 w 2073835"/>
                <a:gd name="connsiteY36" fmla="*/ 1018179 h 1018179"/>
                <a:gd name="connsiteX37" fmla="*/ 1826757 w 2073835"/>
                <a:gd name="connsiteY37" fmla="*/ 1011530 h 1018179"/>
                <a:gd name="connsiteX38" fmla="*/ 1286369 w 2073835"/>
                <a:gd name="connsiteY38" fmla="*/ 1011530 h 1018179"/>
                <a:gd name="connsiteX39" fmla="*/ 1284390 w 2073835"/>
                <a:gd name="connsiteY39" fmla="*/ 991895 h 1018179"/>
                <a:gd name="connsiteX40" fmla="*/ 993926 w 2073835"/>
                <a:gd name="connsiteY40" fmla="*/ 755160 h 1018179"/>
                <a:gd name="connsiteX41" fmla="*/ 703463 w 2073835"/>
                <a:gd name="connsiteY41" fmla="*/ 991895 h 1018179"/>
                <a:gd name="connsiteX42" fmla="*/ 701483 w 2073835"/>
                <a:gd name="connsiteY42" fmla="*/ 1011530 h 1018179"/>
                <a:gd name="connsiteX43" fmla="*/ 83785 w 2073835"/>
                <a:gd name="connsiteY43" fmla="*/ 1011530 h 1018179"/>
                <a:gd name="connsiteX44" fmla="*/ 84222 w 2073835"/>
                <a:gd name="connsiteY44" fmla="*/ 1002870 h 1018179"/>
                <a:gd name="connsiteX45" fmla="*/ 39947 w 2073835"/>
                <a:gd name="connsiteY45" fmla="*/ 1005608 h 1018179"/>
                <a:gd name="connsiteX46" fmla="*/ 1517 w 2073835"/>
                <a:gd name="connsiteY46" fmla="*/ 1014873 h 1018179"/>
                <a:gd name="connsiteX47" fmla="*/ 101434 w 2073835"/>
                <a:gd name="connsiteY47" fmla="*/ 882551 h 1018179"/>
                <a:gd name="connsiteX48" fmla="*/ 101449 w 2073835"/>
                <a:gd name="connsiteY48" fmla="*/ 882540 h 1018179"/>
                <a:gd name="connsiteX49" fmla="*/ 118438 w 2073835"/>
                <a:gd name="connsiteY49" fmla="*/ 796523 h 1018179"/>
                <a:gd name="connsiteX50" fmla="*/ 90983 w 2073835"/>
                <a:gd name="connsiteY50" fmla="*/ 806526 h 1018179"/>
                <a:gd name="connsiteX51" fmla="*/ 3409 w 2073835"/>
                <a:gd name="connsiteY51" fmla="*/ 852621 h 1018179"/>
                <a:gd name="connsiteX52" fmla="*/ 101028 w 2073835"/>
                <a:gd name="connsiteY52" fmla="*/ 646249 h 1018179"/>
                <a:gd name="connsiteX53" fmla="*/ 191411 w 2073835"/>
                <a:gd name="connsiteY53" fmla="*/ 592012 h 1018179"/>
                <a:gd name="connsiteX54" fmla="*/ 215724 w 2073835"/>
                <a:gd name="connsiteY54" fmla="*/ 582337 h 1018179"/>
                <a:gd name="connsiteX55" fmla="*/ 248732 w 2073835"/>
                <a:gd name="connsiteY55" fmla="*/ 530134 h 1018179"/>
                <a:gd name="connsiteX56" fmla="*/ 193673 w 2073835"/>
                <a:gd name="connsiteY56" fmla="*/ 531208 h 1018179"/>
                <a:gd name="connsiteX57" fmla="*/ 95890 w 2073835"/>
                <a:gd name="connsiteY57" fmla="*/ 546450 h 1018179"/>
                <a:gd name="connsiteX58" fmla="*/ 255095 w 2073835"/>
                <a:gd name="connsiteY58" fmla="*/ 382827 h 1018179"/>
                <a:gd name="connsiteX59" fmla="*/ 397175 w 2073835"/>
                <a:gd name="connsiteY59" fmla="*/ 358249 h 1018179"/>
                <a:gd name="connsiteX60" fmla="*/ 404243 w 2073835"/>
                <a:gd name="connsiteY60" fmla="*/ 358551 h 1018179"/>
                <a:gd name="connsiteX61" fmla="*/ 449181 w 2073835"/>
                <a:gd name="connsiteY61" fmla="*/ 324533 h 1018179"/>
                <a:gd name="connsiteX62" fmla="*/ 440910 w 2073835"/>
                <a:gd name="connsiteY62" fmla="*/ 321817 h 1018179"/>
                <a:gd name="connsiteX63" fmla="*/ 284963 w 2073835"/>
                <a:gd name="connsiteY63" fmla="*/ 293776 h 1018179"/>
                <a:gd name="connsiteX64" fmla="*/ 483374 w 2073835"/>
                <a:gd name="connsiteY64" fmla="*/ 180851 h 1018179"/>
                <a:gd name="connsiteX65" fmla="*/ 644966 w 2073835"/>
                <a:gd name="connsiteY65" fmla="*/ 201719 h 1018179"/>
                <a:gd name="connsiteX66" fmla="*/ 654610 w 2073835"/>
                <a:gd name="connsiteY66" fmla="*/ 205195 h 1018179"/>
                <a:gd name="connsiteX67" fmla="*/ 659458 w 2073835"/>
                <a:gd name="connsiteY67" fmla="*/ 202751 h 1018179"/>
                <a:gd name="connsiteX68" fmla="*/ 693065 w 2073835"/>
                <a:gd name="connsiteY68" fmla="*/ 191267 h 1018179"/>
                <a:gd name="connsiteX69" fmla="*/ 667080 w 2073835"/>
                <a:gd name="connsiteY69" fmla="*/ 172930 h 1018179"/>
                <a:gd name="connsiteX70" fmla="*/ 526180 w 2073835"/>
                <a:gd name="connsiteY70" fmla="*/ 100454 h 1018179"/>
                <a:gd name="connsiteX71" fmla="*/ 683757 w 2073835"/>
                <a:gd name="connsiteY71" fmla="*/ 48863 h 1018179"/>
                <a:gd name="connsiteX72" fmla="*/ 748960 w 2073835"/>
                <a:gd name="connsiteY72" fmla="*/ 50577 h 1018179"/>
                <a:gd name="connsiteX73" fmla="*/ 881341 w 2073835"/>
                <a:gd name="connsiteY73" fmla="*/ 107728 h 1018179"/>
                <a:gd name="connsiteX74" fmla="*/ 929904 w 2073835"/>
                <a:gd name="connsiteY74" fmla="*/ 142511 h 1018179"/>
                <a:gd name="connsiteX75" fmla="*/ 971678 w 2073835"/>
                <a:gd name="connsiteY75" fmla="*/ 140534 h 1018179"/>
                <a:gd name="connsiteX76" fmla="*/ 960141 w 2073835"/>
                <a:gd name="connsiteY76" fmla="*/ 125282 h 1018179"/>
                <a:gd name="connsiteX77" fmla="*/ 847922 w 2073835"/>
                <a:gd name="connsiteY77" fmla="*/ 13423 h 1018179"/>
                <a:gd name="connsiteX78" fmla="*/ 941222 w 2073835"/>
                <a:gd name="connsiteY78" fmla="*/ 1295 h 1018179"/>
                <a:gd name="connsiteX0-1" fmla="*/ 941222 w 2073835"/>
                <a:gd name="connsiteY0-2" fmla="*/ 1295 h 1018179"/>
                <a:gd name="connsiteX1-3" fmla="*/ 1075324 w 2073835"/>
                <a:gd name="connsiteY1-4" fmla="*/ 33590 h 1018179"/>
                <a:gd name="connsiteX2-5" fmla="*/ 1184084 w 2073835"/>
                <a:gd name="connsiteY2-6" fmla="*/ 128259 h 1018179"/>
                <a:gd name="connsiteX3-7" fmla="*/ 1212920 w 2073835"/>
                <a:gd name="connsiteY3-8" fmla="*/ 166945 h 1018179"/>
                <a:gd name="connsiteX4-9" fmla="*/ 1242709 w 2073835"/>
                <a:gd name="connsiteY4-10" fmla="*/ 174112 h 1018179"/>
                <a:gd name="connsiteX5-11" fmla="*/ 1238958 w 2073835"/>
                <a:gd name="connsiteY5-12" fmla="*/ 157124 h 1018179"/>
                <a:gd name="connsiteX6-13" fmla="*/ 1183625 w 2073835"/>
                <a:gd name="connsiteY6-14" fmla="*/ 8652 h 1018179"/>
                <a:gd name="connsiteX7-15" fmla="*/ 1196051 w 2073835"/>
                <a:gd name="connsiteY7-16" fmla="*/ 6190 h 1018179"/>
                <a:gd name="connsiteX8-17" fmla="*/ 1381889 w 2073835"/>
                <a:gd name="connsiteY8-18" fmla="*/ 121834 h 1018179"/>
                <a:gd name="connsiteX9-19" fmla="*/ 1441247 w 2073835"/>
                <a:gd name="connsiteY9-20" fmla="*/ 253240 h 1018179"/>
                <a:gd name="connsiteX10-21" fmla="*/ 1442778 w 2073835"/>
                <a:gd name="connsiteY10-22" fmla="*/ 260415 h 1018179"/>
                <a:gd name="connsiteX11-23" fmla="*/ 1476284 w 2073835"/>
                <a:gd name="connsiteY11-24" fmla="*/ 277306 h 1018179"/>
                <a:gd name="connsiteX12-25" fmla="*/ 1497407 w 2073835"/>
                <a:gd name="connsiteY12-26" fmla="*/ 262750 h 1018179"/>
                <a:gd name="connsiteX13-27" fmla="*/ 1478496 w 2073835"/>
                <a:gd name="connsiteY13-28" fmla="*/ 105434 h 1018179"/>
                <a:gd name="connsiteX14-29" fmla="*/ 1644628 w 2073835"/>
                <a:gd name="connsiteY14-30" fmla="*/ 262020 h 1018179"/>
                <a:gd name="connsiteX15-31" fmla="*/ 1671460 w 2073835"/>
                <a:gd name="connsiteY15-32" fmla="*/ 403691 h 1018179"/>
                <a:gd name="connsiteX16-33" fmla="*/ 1670350 w 2073835"/>
                <a:gd name="connsiteY16-34" fmla="*/ 445054 h 1018179"/>
                <a:gd name="connsiteX17-35" fmla="*/ 1694126 w 2073835"/>
                <a:gd name="connsiteY17-36" fmla="*/ 470904 h 1018179"/>
                <a:gd name="connsiteX18-37" fmla="*/ 1700545 w 2073835"/>
                <a:gd name="connsiteY18-38" fmla="*/ 456384 h 1018179"/>
                <a:gd name="connsiteX19-39" fmla="*/ 1743850 w 2073835"/>
                <a:gd name="connsiteY19-40" fmla="*/ 303968 h 1018179"/>
                <a:gd name="connsiteX20-41" fmla="*/ 1836628 w 2073835"/>
                <a:gd name="connsiteY20-42" fmla="*/ 512562 h 1018179"/>
                <a:gd name="connsiteX21-43" fmla="*/ 1818797 w 2073835"/>
                <a:gd name="connsiteY21-44" fmla="*/ 616449 h 1018179"/>
                <a:gd name="connsiteX22-45" fmla="*/ 1809330 w 2073835"/>
                <a:gd name="connsiteY22-46" fmla="*/ 643932 h 1018179"/>
                <a:gd name="connsiteX23-47" fmla="*/ 1828639 w 2073835"/>
                <a:gd name="connsiteY23-48" fmla="*/ 692088 h 1018179"/>
                <a:gd name="connsiteX24-49" fmla="*/ 1841046 w 2073835"/>
                <a:gd name="connsiteY24-50" fmla="*/ 678131 h 1018179"/>
                <a:gd name="connsiteX25-51" fmla="*/ 1928839 w 2073835"/>
                <a:gd name="connsiteY25-52" fmla="*/ 546229 h 1018179"/>
                <a:gd name="connsiteX26-53" fmla="*/ 1953464 w 2073835"/>
                <a:gd name="connsiteY26-54" fmla="*/ 773194 h 1018179"/>
                <a:gd name="connsiteX27-55" fmla="*/ 1925321 w 2073835"/>
                <a:gd name="connsiteY27-56" fmla="*/ 833887 h 1018179"/>
                <a:gd name="connsiteX28-57" fmla="*/ 1887788 w 2073835"/>
                <a:gd name="connsiteY28-58" fmla="*/ 889545 h 1018179"/>
                <a:gd name="connsiteX29-59" fmla="*/ 1901384 w 2073835"/>
                <a:gd name="connsiteY29-60" fmla="*/ 958383 h 1018179"/>
                <a:gd name="connsiteX30-61" fmla="*/ 1901664 w 2073835"/>
                <a:gd name="connsiteY30-62" fmla="*/ 963928 h 1018179"/>
                <a:gd name="connsiteX31-63" fmla="*/ 1911505 w 2073835"/>
                <a:gd name="connsiteY31-64" fmla="*/ 960749 h 1018179"/>
                <a:gd name="connsiteX32-65" fmla="*/ 2059875 w 2073835"/>
                <a:gd name="connsiteY32-66" fmla="*/ 818704 h 1018179"/>
                <a:gd name="connsiteX33-67" fmla="*/ 2053441 w 2073835"/>
                <a:gd name="connsiteY33-68" fmla="*/ 1018052 h 1018179"/>
                <a:gd name="connsiteX34-69" fmla="*/ 2053388 w 2073835"/>
                <a:gd name="connsiteY34-70" fmla="*/ 1018179 h 1018179"/>
                <a:gd name="connsiteX35-71" fmla="*/ 1827546 w 2073835"/>
                <a:gd name="connsiteY35-72" fmla="*/ 1018179 h 1018179"/>
                <a:gd name="connsiteX36-73" fmla="*/ 1826757 w 2073835"/>
                <a:gd name="connsiteY36-74" fmla="*/ 1011530 h 1018179"/>
                <a:gd name="connsiteX37-75" fmla="*/ 1286369 w 2073835"/>
                <a:gd name="connsiteY37-76" fmla="*/ 1011530 h 1018179"/>
                <a:gd name="connsiteX38-77" fmla="*/ 1284390 w 2073835"/>
                <a:gd name="connsiteY38-78" fmla="*/ 991895 h 1018179"/>
                <a:gd name="connsiteX39-79" fmla="*/ 993926 w 2073835"/>
                <a:gd name="connsiteY39-80" fmla="*/ 755160 h 1018179"/>
                <a:gd name="connsiteX40-81" fmla="*/ 703463 w 2073835"/>
                <a:gd name="connsiteY40-82" fmla="*/ 991895 h 1018179"/>
                <a:gd name="connsiteX41-83" fmla="*/ 701483 w 2073835"/>
                <a:gd name="connsiteY41-84" fmla="*/ 1011530 h 1018179"/>
                <a:gd name="connsiteX42-85" fmla="*/ 83785 w 2073835"/>
                <a:gd name="connsiteY42-86" fmla="*/ 1011530 h 1018179"/>
                <a:gd name="connsiteX43-87" fmla="*/ 84222 w 2073835"/>
                <a:gd name="connsiteY43-88" fmla="*/ 1002870 h 1018179"/>
                <a:gd name="connsiteX44-89" fmla="*/ 39947 w 2073835"/>
                <a:gd name="connsiteY44-90" fmla="*/ 1005608 h 1018179"/>
                <a:gd name="connsiteX45-91" fmla="*/ 1517 w 2073835"/>
                <a:gd name="connsiteY45-92" fmla="*/ 1014873 h 1018179"/>
                <a:gd name="connsiteX46-93" fmla="*/ 101434 w 2073835"/>
                <a:gd name="connsiteY46-94" fmla="*/ 882551 h 1018179"/>
                <a:gd name="connsiteX47-95" fmla="*/ 101449 w 2073835"/>
                <a:gd name="connsiteY47-96" fmla="*/ 882540 h 1018179"/>
                <a:gd name="connsiteX48-97" fmla="*/ 118438 w 2073835"/>
                <a:gd name="connsiteY48-98" fmla="*/ 796523 h 1018179"/>
                <a:gd name="connsiteX49-99" fmla="*/ 90983 w 2073835"/>
                <a:gd name="connsiteY49-100" fmla="*/ 806526 h 1018179"/>
                <a:gd name="connsiteX50-101" fmla="*/ 3409 w 2073835"/>
                <a:gd name="connsiteY50-102" fmla="*/ 852621 h 1018179"/>
                <a:gd name="connsiteX51-103" fmla="*/ 101028 w 2073835"/>
                <a:gd name="connsiteY51-104" fmla="*/ 646249 h 1018179"/>
                <a:gd name="connsiteX52-105" fmla="*/ 191411 w 2073835"/>
                <a:gd name="connsiteY52-106" fmla="*/ 592012 h 1018179"/>
                <a:gd name="connsiteX53-107" fmla="*/ 215724 w 2073835"/>
                <a:gd name="connsiteY53-108" fmla="*/ 582337 h 1018179"/>
                <a:gd name="connsiteX54-109" fmla="*/ 248732 w 2073835"/>
                <a:gd name="connsiteY54-110" fmla="*/ 530134 h 1018179"/>
                <a:gd name="connsiteX55-111" fmla="*/ 193673 w 2073835"/>
                <a:gd name="connsiteY55-112" fmla="*/ 531208 h 1018179"/>
                <a:gd name="connsiteX56-113" fmla="*/ 95890 w 2073835"/>
                <a:gd name="connsiteY56-114" fmla="*/ 546450 h 1018179"/>
                <a:gd name="connsiteX57-115" fmla="*/ 255095 w 2073835"/>
                <a:gd name="connsiteY57-116" fmla="*/ 382827 h 1018179"/>
                <a:gd name="connsiteX58-117" fmla="*/ 397175 w 2073835"/>
                <a:gd name="connsiteY58-118" fmla="*/ 358249 h 1018179"/>
                <a:gd name="connsiteX59-119" fmla="*/ 404243 w 2073835"/>
                <a:gd name="connsiteY59-120" fmla="*/ 358551 h 1018179"/>
                <a:gd name="connsiteX60-121" fmla="*/ 449181 w 2073835"/>
                <a:gd name="connsiteY60-122" fmla="*/ 324533 h 1018179"/>
                <a:gd name="connsiteX61-123" fmla="*/ 440910 w 2073835"/>
                <a:gd name="connsiteY61-124" fmla="*/ 321817 h 1018179"/>
                <a:gd name="connsiteX62-125" fmla="*/ 284963 w 2073835"/>
                <a:gd name="connsiteY62-126" fmla="*/ 293776 h 1018179"/>
                <a:gd name="connsiteX63-127" fmla="*/ 483374 w 2073835"/>
                <a:gd name="connsiteY63-128" fmla="*/ 180851 h 1018179"/>
                <a:gd name="connsiteX64-129" fmla="*/ 644966 w 2073835"/>
                <a:gd name="connsiteY64-130" fmla="*/ 201719 h 1018179"/>
                <a:gd name="connsiteX65-131" fmla="*/ 654610 w 2073835"/>
                <a:gd name="connsiteY65-132" fmla="*/ 205195 h 1018179"/>
                <a:gd name="connsiteX66-133" fmla="*/ 659458 w 2073835"/>
                <a:gd name="connsiteY66-134" fmla="*/ 202751 h 1018179"/>
                <a:gd name="connsiteX67-135" fmla="*/ 693065 w 2073835"/>
                <a:gd name="connsiteY67-136" fmla="*/ 191267 h 1018179"/>
                <a:gd name="connsiteX68-137" fmla="*/ 667080 w 2073835"/>
                <a:gd name="connsiteY68-138" fmla="*/ 172930 h 1018179"/>
                <a:gd name="connsiteX69-139" fmla="*/ 526180 w 2073835"/>
                <a:gd name="connsiteY69-140" fmla="*/ 100454 h 1018179"/>
                <a:gd name="connsiteX70-141" fmla="*/ 683757 w 2073835"/>
                <a:gd name="connsiteY70-142" fmla="*/ 48863 h 1018179"/>
                <a:gd name="connsiteX71-143" fmla="*/ 748960 w 2073835"/>
                <a:gd name="connsiteY71-144" fmla="*/ 50577 h 1018179"/>
                <a:gd name="connsiteX72-145" fmla="*/ 881341 w 2073835"/>
                <a:gd name="connsiteY72-146" fmla="*/ 107728 h 1018179"/>
                <a:gd name="connsiteX73-147" fmla="*/ 929904 w 2073835"/>
                <a:gd name="connsiteY73-148" fmla="*/ 142511 h 1018179"/>
                <a:gd name="connsiteX74-149" fmla="*/ 971678 w 2073835"/>
                <a:gd name="connsiteY74-150" fmla="*/ 140534 h 1018179"/>
                <a:gd name="connsiteX75-151" fmla="*/ 960141 w 2073835"/>
                <a:gd name="connsiteY75-152" fmla="*/ 125282 h 1018179"/>
                <a:gd name="connsiteX76-153" fmla="*/ 847922 w 2073835"/>
                <a:gd name="connsiteY76-154" fmla="*/ 13423 h 1018179"/>
                <a:gd name="connsiteX77-155" fmla="*/ 941222 w 2073835"/>
                <a:gd name="connsiteY77-156" fmla="*/ 1295 h 1018179"/>
                <a:gd name="connsiteX0-157" fmla="*/ 941222 w 2073835"/>
                <a:gd name="connsiteY0-158" fmla="*/ 1295 h 1018179"/>
                <a:gd name="connsiteX1-159" fmla="*/ 1075324 w 2073835"/>
                <a:gd name="connsiteY1-160" fmla="*/ 33590 h 1018179"/>
                <a:gd name="connsiteX2-161" fmla="*/ 1184084 w 2073835"/>
                <a:gd name="connsiteY2-162" fmla="*/ 128259 h 1018179"/>
                <a:gd name="connsiteX3-163" fmla="*/ 1212920 w 2073835"/>
                <a:gd name="connsiteY3-164" fmla="*/ 166945 h 1018179"/>
                <a:gd name="connsiteX4-165" fmla="*/ 1242709 w 2073835"/>
                <a:gd name="connsiteY4-166" fmla="*/ 174112 h 1018179"/>
                <a:gd name="connsiteX5-167" fmla="*/ 1238958 w 2073835"/>
                <a:gd name="connsiteY5-168" fmla="*/ 157124 h 1018179"/>
                <a:gd name="connsiteX6-169" fmla="*/ 1183625 w 2073835"/>
                <a:gd name="connsiteY6-170" fmla="*/ 8652 h 1018179"/>
                <a:gd name="connsiteX7-171" fmla="*/ 1196051 w 2073835"/>
                <a:gd name="connsiteY7-172" fmla="*/ 6190 h 1018179"/>
                <a:gd name="connsiteX8-173" fmla="*/ 1381889 w 2073835"/>
                <a:gd name="connsiteY8-174" fmla="*/ 121834 h 1018179"/>
                <a:gd name="connsiteX9-175" fmla="*/ 1441247 w 2073835"/>
                <a:gd name="connsiteY9-176" fmla="*/ 253240 h 1018179"/>
                <a:gd name="connsiteX10-177" fmla="*/ 1442778 w 2073835"/>
                <a:gd name="connsiteY10-178" fmla="*/ 260415 h 1018179"/>
                <a:gd name="connsiteX11-179" fmla="*/ 1476284 w 2073835"/>
                <a:gd name="connsiteY11-180" fmla="*/ 277306 h 1018179"/>
                <a:gd name="connsiteX12-181" fmla="*/ 1497407 w 2073835"/>
                <a:gd name="connsiteY12-182" fmla="*/ 262750 h 1018179"/>
                <a:gd name="connsiteX13-183" fmla="*/ 1478496 w 2073835"/>
                <a:gd name="connsiteY13-184" fmla="*/ 105434 h 1018179"/>
                <a:gd name="connsiteX14-185" fmla="*/ 1644628 w 2073835"/>
                <a:gd name="connsiteY14-186" fmla="*/ 262020 h 1018179"/>
                <a:gd name="connsiteX15-187" fmla="*/ 1671460 w 2073835"/>
                <a:gd name="connsiteY15-188" fmla="*/ 403691 h 1018179"/>
                <a:gd name="connsiteX16-189" fmla="*/ 1670350 w 2073835"/>
                <a:gd name="connsiteY16-190" fmla="*/ 445054 h 1018179"/>
                <a:gd name="connsiteX17-191" fmla="*/ 1694126 w 2073835"/>
                <a:gd name="connsiteY17-192" fmla="*/ 470904 h 1018179"/>
                <a:gd name="connsiteX18-193" fmla="*/ 1707195 w 2073835"/>
                <a:gd name="connsiteY18-194" fmla="*/ 443083 h 1018179"/>
                <a:gd name="connsiteX19-195" fmla="*/ 1743850 w 2073835"/>
                <a:gd name="connsiteY19-196" fmla="*/ 303968 h 1018179"/>
                <a:gd name="connsiteX20-197" fmla="*/ 1836628 w 2073835"/>
                <a:gd name="connsiteY20-198" fmla="*/ 512562 h 1018179"/>
                <a:gd name="connsiteX21-199" fmla="*/ 1818797 w 2073835"/>
                <a:gd name="connsiteY21-200" fmla="*/ 616449 h 1018179"/>
                <a:gd name="connsiteX22-201" fmla="*/ 1809330 w 2073835"/>
                <a:gd name="connsiteY22-202" fmla="*/ 643932 h 1018179"/>
                <a:gd name="connsiteX23-203" fmla="*/ 1828639 w 2073835"/>
                <a:gd name="connsiteY23-204" fmla="*/ 692088 h 1018179"/>
                <a:gd name="connsiteX24-205" fmla="*/ 1841046 w 2073835"/>
                <a:gd name="connsiteY24-206" fmla="*/ 678131 h 1018179"/>
                <a:gd name="connsiteX25-207" fmla="*/ 1928839 w 2073835"/>
                <a:gd name="connsiteY25-208" fmla="*/ 546229 h 1018179"/>
                <a:gd name="connsiteX26-209" fmla="*/ 1953464 w 2073835"/>
                <a:gd name="connsiteY26-210" fmla="*/ 773194 h 1018179"/>
                <a:gd name="connsiteX27-211" fmla="*/ 1925321 w 2073835"/>
                <a:gd name="connsiteY27-212" fmla="*/ 833887 h 1018179"/>
                <a:gd name="connsiteX28-213" fmla="*/ 1887788 w 2073835"/>
                <a:gd name="connsiteY28-214" fmla="*/ 889545 h 1018179"/>
                <a:gd name="connsiteX29-215" fmla="*/ 1901384 w 2073835"/>
                <a:gd name="connsiteY29-216" fmla="*/ 958383 h 1018179"/>
                <a:gd name="connsiteX30-217" fmla="*/ 1901664 w 2073835"/>
                <a:gd name="connsiteY30-218" fmla="*/ 963928 h 1018179"/>
                <a:gd name="connsiteX31-219" fmla="*/ 1911505 w 2073835"/>
                <a:gd name="connsiteY31-220" fmla="*/ 960749 h 1018179"/>
                <a:gd name="connsiteX32-221" fmla="*/ 2059875 w 2073835"/>
                <a:gd name="connsiteY32-222" fmla="*/ 818704 h 1018179"/>
                <a:gd name="connsiteX33-223" fmla="*/ 2053441 w 2073835"/>
                <a:gd name="connsiteY33-224" fmla="*/ 1018052 h 1018179"/>
                <a:gd name="connsiteX34-225" fmla="*/ 2053388 w 2073835"/>
                <a:gd name="connsiteY34-226" fmla="*/ 1018179 h 1018179"/>
                <a:gd name="connsiteX35-227" fmla="*/ 1827546 w 2073835"/>
                <a:gd name="connsiteY35-228" fmla="*/ 1018179 h 1018179"/>
                <a:gd name="connsiteX36-229" fmla="*/ 1826757 w 2073835"/>
                <a:gd name="connsiteY36-230" fmla="*/ 1011530 h 1018179"/>
                <a:gd name="connsiteX37-231" fmla="*/ 1286369 w 2073835"/>
                <a:gd name="connsiteY37-232" fmla="*/ 1011530 h 1018179"/>
                <a:gd name="connsiteX38-233" fmla="*/ 1284390 w 2073835"/>
                <a:gd name="connsiteY38-234" fmla="*/ 991895 h 1018179"/>
                <a:gd name="connsiteX39-235" fmla="*/ 993926 w 2073835"/>
                <a:gd name="connsiteY39-236" fmla="*/ 755160 h 1018179"/>
                <a:gd name="connsiteX40-237" fmla="*/ 703463 w 2073835"/>
                <a:gd name="connsiteY40-238" fmla="*/ 991895 h 1018179"/>
                <a:gd name="connsiteX41-239" fmla="*/ 701483 w 2073835"/>
                <a:gd name="connsiteY41-240" fmla="*/ 1011530 h 1018179"/>
                <a:gd name="connsiteX42-241" fmla="*/ 83785 w 2073835"/>
                <a:gd name="connsiteY42-242" fmla="*/ 1011530 h 1018179"/>
                <a:gd name="connsiteX43-243" fmla="*/ 84222 w 2073835"/>
                <a:gd name="connsiteY43-244" fmla="*/ 1002870 h 1018179"/>
                <a:gd name="connsiteX44-245" fmla="*/ 39947 w 2073835"/>
                <a:gd name="connsiteY44-246" fmla="*/ 1005608 h 1018179"/>
                <a:gd name="connsiteX45-247" fmla="*/ 1517 w 2073835"/>
                <a:gd name="connsiteY45-248" fmla="*/ 1014873 h 1018179"/>
                <a:gd name="connsiteX46-249" fmla="*/ 101434 w 2073835"/>
                <a:gd name="connsiteY46-250" fmla="*/ 882551 h 1018179"/>
                <a:gd name="connsiteX47-251" fmla="*/ 101449 w 2073835"/>
                <a:gd name="connsiteY47-252" fmla="*/ 882540 h 1018179"/>
                <a:gd name="connsiteX48-253" fmla="*/ 118438 w 2073835"/>
                <a:gd name="connsiteY48-254" fmla="*/ 796523 h 1018179"/>
                <a:gd name="connsiteX49-255" fmla="*/ 90983 w 2073835"/>
                <a:gd name="connsiteY49-256" fmla="*/ 806526 h 1018179"/>
                <a:gd name="connsiteX50-257" fmla="*/ 3409 w 2073835"/>
                <a:gd name="connsiteY50-258" fmla="*/ 852621 h 1018179"/>
                <a:gd name="connsiteX51-259" fmla="*/ 101028 w 2073835"/>
                <a:gd name="connsiteY51-260" fmla="*/ 646249 h 1018179"/>
                <a:gd name="connsiteX52-261" fmla="*/ 191411 w 2073835"/>
                <a:gd name="connsiteY52-262" fmla="*/ 592012 h 1018179"/>
                <a:gd name="connsiteX53-263" fmla="*/ 215724 w 2073835"/>
                <a:gd name="connsiteY53-264" fmla="*/ 582337 h 1018179"/>
                <a:gd name="connsiteX54-265" fmla="*/ 248732 w 2073835"/>
                <a:gd name="connsiteY54-266" fmla="*/ 530134 h 1018179"/>
                <a:gd name="connsiteX55-267" fmla="*/ 193673 w 2073835"/>
                <a:gd name="connsiteY55-268" fmla="*/ 531208 h 1018179"/>
                <a:gd name="connsiteX56-269" fmla="*/ 95890 w 2073835"/>
                <a:gd name="connsiteY56-270" fmla="*/ 546450 h 1018179"/>
                <a:gd name="connsiteX57-271" fmla="*/ 255095 w 2073835"/>
                <a:gd name="connsiteY57-272" fmla="*/ 382827 h 1018179"/>
                <a:gd name="connsiteX58-273" fmla="*/ 397175 w 2073835"/>
                <a:gd name="connsiteY58-274" fmla="*/ 358249 h 1018179"/>
                <a:gd name="connsiteX59-275" fmla="*/ 404243 w 2073835"/>
                <a:gd name="connsiteY59-276" fmla="*/ 358551 h 1018179"/>
                <a:gd name="connsiteX60-277" fmla="*/ 449181 w 2073835"/>
                <a:gd name="connsiteY60-278" fmla="*/ 324533 h 1018179"/>
                <a:gd name="connsiteX61-279" fmla="*/ 440910 w 2073835"/>
                <a:gd name="connsiteY61-280" fmla="*/ 321817 h 1018179"/>
                <a:gd name="connsiteX62-281" fmla="*/ 284963 w 2073835"/>
                <a:gd name="connsiteY62-282" fmla="*/ 293776 h 1018179"/>
                <a:gd name="connsiteX63-283" fmla="*/ 483374 w 2073835"/>
                <a:gd name="connsiteY63-284" fmla="*/ 180851 h 1018179"/>
                <a:gd name="connsiteX64-285" fmla="*/ 644966 w 2073835"/>
                <a:gd name="connsiteY64-286" fmla="*/ 201719 h 1018179"/>
                <a:gd name="connsiteX65-287" fmla="*/ 654610 w 2073835"/>
                <a:gd name="connsiteY65-288" fmla="*/ 205195 h 1018179"/>
                <a:gd name="connsiteX66-289" fmla="*/ 659458 w 2073835"/>
                <a:gd name="connsiteY66-290" fmla="*/ 202751 h 1018179"/>
                <a:gd name="connsiteX67-291" fmla="*/ 693065 w 2073835"/>
                <a:gd name="connsiteY67-292" fmla="*/ 191267 h 1018179"/>
                <a:gd name="connsiteX68-293" fmla="*/ 667080 w 2073835"/>
                <a:gd name="connsiteY68-294" fmla="*/ 172930 h 1018179"/>
                <a:gd name="connsiteX69-295" fmla="*/ 526180 w 2073835"/>
                <a:gd name="connsiteY69-296" fmla="*/ 100454 h 1018179"/>
                <a:gd name="connsiteX70-297" fmla="*/ 683757 w 2073835"/>
                <a:gd name="connsiteY70-298" fmla="*/ 48863 h 1018179"/>
                <a:gd name="connsiteX71-299" fmla="*/ 748960 w 2073835"/>
                <a:gd name="connsiteY71-300" fmla="*/ 50577 h 1018179"/>
                <a:gd name="connsiteX72-301" fmla="*/ 881341 w 2073835"/>
                <a:gd name="connsiteY72-302" fmla="*/ 107728 h 1018179"/>
                <a:gd name="connsiteX73-303" fmla="*/ 929904 w 2073835"/>
                <a:gd name="connsiteY73-304" fmla="*/ 142511 h 1018179"/>
                <a:gd name="connsiteX74-305" fmla="*/ 971678 w 2073835"/>
                <a:gd name="connsiteY74-306" fmla="*/ 140534 h 1018179"/>
                <a:gd name="connsiteX75-307" fmla="*/ 960141 w 2073835"/>
                <a:gd name="connsiteY75-308" fmla="*/ 125282 h 1018179"/>
                <a:gd name="connsiteX76-309" fmla="*/ 847922 w 2073835"/>
                <a:gd name="connsiteY76-310" fmla="*/ 13423 h 1018179"/>
                <a:gd name="connsiteX77-311" fmla="*/ 941222 w 2073835"/>
                <a:gd name="connsiteY77-312" fmla="*/ 1295 h 1018179"/>
                <a:gd name="connsiteX0-313" fmla="*/ 941222 w 2073835"/>
                <a:gd name="connsiteY0-314" fmla="*/ 1295 h 1018179"/>
                <a:gd name="connsiteX1-315" fmla="*/ 1075324 w 2073835"/>
                <a:gd name="connsiteY1-316" fmla="*/ 33590 h 1018179"/>
                <a:gd name="connsiteX2-317" fmla="*/ 1184084 w 2073835"/>
                <a:gd name="connsiteY2-318" fmla="*/ 128259 h 1018179"/>
                <a:gd name="connsiteX3-319" fmla="*/ 1212920 w 2073835"/>
                <a:gd name="connsiteY3-320" fmla="*/ 166945 h 1018179"/>
                <a:gd name="connsiteX4-321" fmla="*/ 1242709 w 2073835"/>
                <a:gd name="connsiteY4-322" fmla="*/ 174112 h 1018179"/>
                <a:gd name="connsiteX5-323" fmla="*/ 1238958 w 2073835"/>
                <a:gd name="connsiteY5-324" fmla="*/ 157124 h 1018179"/>
                <a:gd name="connsiteX6-325" fmla="*/ 1183625 w 2073835"/>
                <a:gd name="connsiteY6-326" fmla="*/ 8652 h 1018179"/>
                <a:gd name="connsiteX7-327" fmla="*/ 1196051 w 2073835"/>
                <a:gd name="connsiteY7-328" fmla="*/ 6190 h 1018179"/>
                <a:gd name="connsiteX8-329" fmla="*/ 1381889 w 2073835"/>
                <a:gd name="connsiteY8-330" fmla="*/ 121834 h 1018179"/>
                <a:gd name="connsiteX9-331" fmla="*/ 1441247 w 2073835"/>
                <a:gd name="connsiteY9-332" fmla="*/ 253240 h 1018179"/>
                <a:gd name="connsiteX10-333" fmla="*/ 1442778 w 2073835"/>
                <a:gd name="connsiteY10-334" fmla="*/ 260415 h 1018179"/>
                <a:gd name="connsiteX11-335" fmla="*/ 1476284 w 2073835"/>
                <a:gd name="connsiteY11-336" fmla="*/ 277306 h 1018179"/>
                <a:gd name="connsiteX12-337" fmla="*/ 1497407 w 2073835"/>
                <a:gd name="connsiteY12-338" fmla="*/ 262750 h 1018179"/>
                <a:gd name="connsiteX13-339" fmla="*/ 1478496 w 2073835"/>
                <a:gd name="connsiteY13-340" fmla="*/ 105434 h 1018179"/>
                <a:gd name="connsiteX14-341" fmla="*/ 1644628 w 2073835"/>
                <a:gd name="connsiteY14-342" fmla="*/ 262020 h 1018179"/>
                <a:gd name="connsiteX15-343" fmla="*/ 1671460 w 2073835"/>
                <a:gd name="connsiteY15-344" fmla="*/ 403691 h 1018179"/>
                <a:gd name="connsiteX16-345" fmla="*/ 1670350 w 2073835"/>
                <a:gd name="connsiteY16-346" fmla="*/ 445054 h 1018179"/>
                <a:gd name="connsiteX17-347" fmla="*/ 1694126 w 2073835"/>
                <a:gd name="connsiteY17-348" fmla="*/ 470904 h 1018179"/>
                <a:gd name="connsiteX18-349" fmla="*/ 1707195 w 2073835"/>
                <a:gd name="connsiteY18-350" fmla="*/ 443083 h 1018179"/>
                <a:gd name="connsiteX19-351" fmla="*/ 1743850 w 2073835"/>
                <a:gd name="connsiteY19-352" fmla="*/ 303968 h 1018179"/>
                <a:gd name="connsiteX20-353" fmla="*/ 1836628 w 2073835"/>
                <a:gd name="connsiteY20-354" fmla="*/ 512562 h 1018179"/>
                <a:gd name="connsiteX21-355" fmla="*/ 1818797 w 2073835"/>
                <a:gd name="connsiteY21-356" fmla="*/ 616449 h 1018179"/>
                <a:gd name="connsiteX22-357" fmla="*/ 1809330 w 2073835"/>
                <a:gd name="connsiteY22-358" fmla="*/ 643932 h 1018179"/>
                <a:gd name="connsiteX23-359" fmla="*/ 1835289 w 2073835"/>
                <a:gd name="connsiteY23-360" fmla="*/ 688763 h 1018179"/>
                <a:gd name="connsiteX24-361" fmla="*/ 1841046 w 2073835"/>
                <a:gd name="connsiteY24-362" fmla="*/ 678131 h 1018179"/>
                <a:gd name="connsiteX25-363" fmla="*/ 1928839 w 2073835"/>
                <a:gd name="connsiteY25-364" fmla="*/ 546229 h 1018179"/>
                <a:gd name="connsiteX26-365" fmla="*/ 1953464 w 2073835"/>
                <a:gd name="connsiteY26-366" fmla="*/ 773194 h 1018179"/>
                <a:gd name="connsiteX27-367" fmla="*/ 1925321 w 2073835"/>
                <a:gd name="connsiteY27-368" fmla="*/ 833887 h 1018179"/>
                <a:gd name="connsiteX28-369" fmla="*/ 1887788 w 2073835"/>
                <a:gd name="connsiteY28-370" fmla="*/ 889545 h 1018179"/>
                <a:gd name="connsiteX29-371" fmla="*/ 1901384 w 2073835"/>
                <a:gd name="connsiteY29-372" fmla="*/ 958383 h 1018179"/>
                <a:gd name="connsiteX30-373" fmla="*/ 1901664 w 2073835"/>
                <a:gd name="connsiteY30-374" fmla="*/ 963928 h 1018179"/>
                <a:gd name="connsiteX31-375" fmla="*/ 1911505 w 2073835"/>
                <a:gd name="connsiteY31-376" fmla="*/ 960749 h 1018179"/>
                <a:gd name="connsiteX32-377" fmla="*/ 2059875 w 2073835"/>
                <a:gd name="connsiteY32-378" fmla="*/ 818704 h 1018179"/>
                <a:gd name="connsiteX33-379" fmla="*/ 2053441 w 2073835"/>
                <a:gd name="connsiteY33-380" fmla="*/ 1018052 h 1018179"/>
                <a:gd name="connsiteX34-381" fmla="*/ 2053388 w 2073835"/>
                <a:gd name="connsiteY34-382" fmla="*/ 1018179 h 1018179"/>
                <a:gd name="connsiteX35-383" fmla="*/ 1827546 w 2073835"/>
                <a:gd name="connsiteY35-384" fmla="*/ 1018179 h 1018179"/>
                <a:gd name="connsiteX36-385" fmla="*/ 1826757 w 2073835"/>
                <a:gd name="connsiteY36-386" fmla="*/ 1011530 h 1018179"/>
                <a:gd name="connsiteX37-387" fmla="*/ 1286369 w 2073835"/>
                <a:gd name="connsiteY37-388" fmla="*/ 1011530 h 1018179"/>
                <a:gd name="connsiteX38-389" fmla="*/ 1284390 w 2073835"/>
                <a:gd name="connsiteY38-390" fmla="*/ 991895 h 1018179"/>
                <a:gd name="connsiteX39-391" fmla="*/ 993926 w 2073835"/>
                <a:gd name="connsiteY39-392" fmla="*/ 755160 h 1018179"/>
                <a:gd name="connsiteX40-393" fmla="*/ 703463 w 2073835"/>
                <a:gd name="connsiteY40-394" fmla="*/ 991895 h 1018179"/>
                <a:gd name="connsiteX41-395" fmla="*/ 701483 w 2073835"/>
                <a:gd name="connsiteY41-396" fmla="*/ 1011530 h 1018179"/>
                <a:gd name="connsiteX42-397" fmla="*/ 83785 w 2073835"/>
                <a:gd name="connsiteY42-398" fmla="*/ 1011530 h 1018179"/>
                <a:gd name="connsiteX43-399" fmla="*/ 84222 w 2073835"/>
                <a:gd name="connsiteY43-400" fmla="*/ 1002870 h 1018179"/>
                <a:gd name="connsiteX44-401" fmla="*/ 39947 w 2073835"/>
                <a:gd name="connsiteY44-402" fmla="*/ 1005608 h 1018179"/>
                <a:gd name="connsiteX45-403" fmla="*/ 1517 w 2073835"/>
                <a:gd name="connsiteY45-404" fmla="*/ 1014873 h 1018179"/>
                <a:gd name="connsiteX46-405" fmla="*/ 101434 w 2073835"/>
                <a:gd name="connsiteY46-406" fmla="*/ 882551 h 1018179"/>
                <a:gd name="connsiteX47-407" fmla="*/ 101449 w 2073835"/>
                <a:gd name="connsiteY47-408" fmla="*/ 882540 h 1018179"/>
                <a:gd name="connsiteX48-409" fmla="*/ 118438 w 2073835"/>
                <a:gd name="connsiteY48-410" fmla="*/ 796523 h 1018179"/>
                <a:gd name="connsiteX49-411" fmla="*/ 90983 w 2073835"/>
                <a:gd name="connsiteY49-412" fmla="*/ 806526 h 1018179"/>
                <a:gd name="connsiteX50-413" fmla="*/ 3409 w 2073835"/>
                <a:gd name="connsiteY50-414" fmla="*/ 852621 h 1018179"/>
                <a:gd name="connsiteX51-415" fmla="*/ 101028 w 2073835"/>
                <a:gd name="connsiteY51-416" fmla="*/ 646249 h 1018179"/>
                <a:gd name="connsiteX52-417" fmla="*/ 191411 w 2073835"/>
                <a:gd name="connsiteY52-418" fmla="*/ 592012 h 1018179"/>
                <a:gd name="connsiteX53-419" fmla="*/ 215724 w 2073835"/>
                <a:gd name="connsiteY53-420" fmla="*/ 582337 h 1018179"/>
                <a:gd name="connsiteX54-421" fmla="*/ 248732 w 2073835"/>
                <a:gd name="connsiteY54-422" fmla="*/ 530134 h 1018179"/>
                <a:gd name="connsiteX55-423" fmla="*/ 193673 w 2073835"/>
                <a:gd name="connsiteY55-424" fmla="*/ 531208 h 1018179"/>
                <a:gd name="connsiteX56-425" fmla="*/ 95890 w 2073835"/>
                <a:gd name="connsiteY56-426" fmla="*/ 546450 h 1018179"/>
                <a:gd name="connsiteX57-427" fmla="*/ 255095 w 2073835"/>
                <a:gd name="connsiteY57-428" fmla="*/ 382827 h 1018179"/>
                <a:gd name="connsiteX58-429" fmla="*/ 397175 w 2073835"/>
                <a:gd name="connsiteY58-430" fmla="*/ 358249 h 1018179"/>
                <a:gd name="connsiteX59-431" fmla="*/ 404243 w 2073835"/>
                <a:gd name="connsiteY59-432" fmla="*/ 358551 h 1018179"/>
                <a:gd name="connsiteX60-433" fmla="*/ 449181 w 2073835"/>
                <a:gd name="connsiteY60-434" fmla="*/ 324533 h 1018179"/>
                <a:gd name="connsiteX61-435" fmla="*/ 440910 w 2073835"/>
                <a:gd name="connsiteY61-436" fmla="*/ 321817 h 1018179"/>
                <a:gd name="connsiteX62-437" fmla="*/ 284963 w 2073835"/>
                <a:gd name="connsiteY62-438" fmla="*/ 293776 h 1018179"/>
                <a:gd name="connsiteX63-439" fmla="*/ 483374 w 2073835"/>
                <a:gd name="connsiteY63-440" fmla="*/ 180851 h 1018179"/>
                <a:gd name="connsiteX64-441" fmla="*/ 644966 w 2073835"/>
                <a:gd name="connsiteY64-442" fmla="*/ 201719 h 1018179"/>
                <a:gd name="connsiteX65-443" fmla="*/ 654610 w 2073835"/>
                <a:gd name="connsiteY65-444" fmla="*/ 205195 h 1018179"/>
                <a:gd name="connsiteX66-445" fmla="*/ 659458 w 2073835"/>
                <a:gd name="connsiteY66-446" fmla="*/ 202751 h 1018179"/>
                <a:gd name="connsiteX67-447" fmla="*/ 693065 w 2073835"/>
                <a:gd name="connsiteY67-448" fmla="*/ 191267 h 1018179"/>
                <a:gd name="connsiteX68-449" fmla="*/ 667080 w 2073835"/>
                <a:gd name="connsiteY68-450" fmla="*/ 172930 h 1018179"/>
                <a:gd name="connsiteX69-451" fmla="*/ 526180 w 2073835"/>
                <a:gd name="connsiteY69-452" fmla="*/ 100454 h 1018179"/>
                <a:gd name="connsiteX70-453" fmla="*/ 683757 w 2073835"/>
                <a:gd name="connsiteY70-454" fmla="*/ 48863 h 1018179"/>
                <a:gd name="connsiteX71-455" fmla="*/ 748960 w 2073835"/>
                <a:gd name="connsiteY71-456" fmla="*/ 50577 h 1018179"/>
                <a:gd name="connsiteX72-457" fmla="*/ 881341 w 2073835"/>
                <a:gd name="connsiteY72-458" fmla="*/ 107728 h 1018179"/>
                <a:gd name="connsiteX73-459" fmla="*/ 929904 w 2073835"/>
                <a:gd name="connsiteY73-460" fmla="*/ 142511 h 1018179"/>
                <a:gd name="connsiteX74-461" fmla="*/ 971678 w 2073835"/>
                <a:gd name="connsiteY74-462" fmla="*/ 140534 h 1018179"/>
                <a:gd name="connsiteX75-463" fmla="*/ 960141 w 2073835"/>
                <a:gd name="connsiteY75-464" fmla="*/ 125282 h 1018179"/>
                <a:gd name="connsiteX76-465" fmla="*/ 847922 w 2073835"/>
                <a:gd name="connsiteY76-466" fmla="*/ 13423 h 1018179"/>
                <a:gd name="connsiteX77-467" fmla="*/ 941222 w 2073835"/>
                <a:gd name="connsiteY77-468" fmla="*/ 1295 h 1018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Lst>
              <a:rect l="l" t="t" r="r" b="b"/>
              <a:pathLst>
                <a:path w="2073835" h="1018179">
                  <a:moveTo>
                    <a:pt x="941222" y="1295"/>
                  </a:moveTo>
                  <a:cubicBezTo>
                    <a:pt x="988502" y="4884"/>
                    <a:pt x="1042582" y="15877"/>
                    <a:pt x="1075324" y="33590"/>
                  </a:cubicBezTo>
                  <a:cubicBezTo>
                    <a:pt x="1108067" y="51303"/>
                    <a:pt x="1150410" y="89527"/>
                    <a:pt x="1184084" y="128259"/>
                  </a:cubicBezTo>
                  <a:lnTo>
                    <a:pt x="1212920" y="166945"/>
                  </a:lnTo>
                  <a:lnTo>
                    <a:pt x="1242709" y="174112"/>
                  </a:lnTo>
                  <a:lnTo>
                    <a:pt x="1238958" y="157124"/>
                  </a:lnTo>
                  <a:cubicBezTo>
                    <a:pt x="1225363" y="102775"/>
                    <a:pt x="1202918" y="31293"/>
                    <a:pt x="1183625" y="8652"/>
                  </a:cubicBezTo>
                  <a:cubicBezTo>
                    <a:pt x="1186124" y="6526"/>
                    <a:pt x="1190398" y="5769"/>
                    <a:pt x="1196051" y="6190"/>
                  </a:cubicBezTo>
                  <a:cubicBezTo>
                    <a:pt x="1235619" y="9136"/>
                    <a:pt x="1342742" y="69763"/>
                    <a:pt x="1381889" y="121834"/>
                  </a:cubicBezTo>
                  <a:cubicBezTo>
                    <a:pt x="1404259" y="151591"/>
                    <a:pt x="1426798" y="203993"/>
                    <a:pt x="1441247" y="253240"/>
                  </a:cubicBezTo>
                  <a:lnTo>
                    <a:pt x="1442778" y="260415"/>
                  </a:lnTo>
                  <a:lnTo>
                    <a:pt x="1476284" y="277306"/>
                  </a:lnTo>
                  <a:lnTo>
                    <a:pt x="1497407" y="262750"/>
                  </a:lnTo>
                  <a:cubicBezTo>
                    <a:pt x="1496959" y="206727"/>
                    <a:pt x="1491931" y="131974"/>
                    <a:pt x="1478496" y="105434"/>
                  </a:cubicBezTo>
                  <a:cubicBezTo>
                    <a:pt x="1501933" y="93596"/>
                    <a:pt x="1615120" y="193665"/>
                    <a:pt x="1644628" y="262020"/>
                  </a:cubicBezTo>
                  <a:cubicBezTo>
                    <a:pt x="1659383" y="296197"/>
                    <a:pt x="1668983" y="352427"/>
                    <a:pt x="1671460" y="403691"/>
                  </a:cubicBezTo>
                  <a:lnTo>
                    <a:pt x="1670350" y="445054"/>
                  </a:lnTo>
                  <a:lnTo>
                    <a:pt x="1694126" y="470904"/>
                  </a:lnTo>
                  <a:lnTo>
                    <a:pt x="1707195" y="443083"/>
                  </a:lnTo>
                  <a:cubicBezTo>
                    <a:pt x="1728416" y="391232"/>
                    <a:pt x="1745995" y="333637"/>
                    <a:pt x="1743850" y="303968"/>
                  </a:cubicBezTo>
                  <a:cubicBezTo>
                    <a:pt x="1770041" y="302098"/>
                    <a:pt x="1835805" y="438115"/>
                    <a:pt x="1836628" y="512562"/>
                  </a:cubicBezTo>
                  <a:cubicBezTo>
                    <a:pt x="1836937" y="540480"/>
                    <a:pt x="1829781" y="578721"/>
                    <a:pt x="1818797" y="616449"/>
                  </a:cubicBezTo>
                  <a:lnTo>
                    <a:pt x="1809330" y="643932"/>
                  </a:lnTo>
                  <a:lnTo>
                    <a:pt x="1835289" y="688763"/>
                  </a:lnTo>
                  <a:lnTo>
                    <a:pt x="1841046" y="678131"/>
                  </a:lnTo>
                  <a:cubicBezTo>
                    <a:pt x="1877090" y="635241"/>
                    <a:pt x="1921818" y="575135"/>
                    <a:pt x="1928839" y="546229"/>
                  </a:cubicBezTo>
                  <a:cubicBezTo>
                    <a:pt x="1954349" y="552449"/>
                    <a:pt x="1975421" y="702052"/>
                    <a:pt x="1953464" y="773194"/>
                  </a:cubicBezTo>
                  <a:cubicBezTo>
                    <a:pt x="1947975" y="790979"/>
                    <a:pt x="1937925" y="812119"/>
                    <a:pt x="1925321" y="833887"/>
                  </a:cubicBezTo>
                  <a:lnTo>
                    <a:pt x="1887788" y="889545"/>
                  </a:lnTo>
                  <a:lnTo>
                    <a:pt x="1901384" y="958383"/>
                  </a:lnTo>
                  <a:cubicBezTo>
                    <a:pt x="1901477" y="960231"/>
                    <a:pt x="1901571" y="962080"/>
                    <a:pt x="1901664" y="963928"/>
                  </a:cubicBezTo>
                  <a:lnTo>
                    <a:pt x="1911505" y="960749"/>
                  </a:lnTo>
                  <a:cubicBezTo>
                    <a:pt x="1950867" y="932901"/>
                    <a:pt x="2043479" y="854818"/>
                    <a:pt x="2059875" y="818704"/>
                  </a:cubicBezTo>
                  <a:cubicBezTo>
                    <a:pt x="2080786" y="828219"/>
                    <a:pt x="2077854" y="944947"/>
                    <a:pt x="2053441" y="1018052"/>
                  </a:cubicBezTo>
                  <a:cubicBezTo>
                    <a:pt x="2053423" y="1018094"/>
                    <a:pt x="2053406" y="1018137"/>
                    <a:pt x="2053388" y="1018179"/>
                  </a:cubicBezTo>
                  <a:lnTo>
                    <a:pt x="1827546" y="1018179"/>
                  </a:lnTo>
                  <a:lnTo>
                    <a:pt x="1826757" y="1011530"/>
                  </a:lnTo>
                  <a:lnTo>
                    <a:pt x="1286369" y="1011530"/>
                  </a:lnTo>
                  <a:lnTo>
                    <a:pt x="1284390" y="991895"/>
                  </a:lnTo>
                  <a:cubicBezTo>
                    <a:pt x="1256743" y="856791"/>
                    <a:pt x="1137203" y="755160"/>
                    <a:pt x="993926" y="755160"/>
                  </a:cubicBezTo>
                  <a:cubicBezTo>
                    <a:pt x="850649" y="755160"/>
                    <a:pt x="731109" y="856791"/>
                    <a:pt x="703463" y="991895"/>
                  </a:cubicBezTo>
                  <a:lnTo>
                    <a:pt x="701483" y="1011530"/>
                  </a:lnTo>
                  <a:lnTo>
                    <a:pt x="83785" y="1011530"/>
                  </a:lnTo>
                  <a:cubicBezTo>
                    <a:pt x="83931" y="1008643"/>
                    <a:pt x="84076" y="1005757"/>
                    <a:pt x="84222" y="1002870"/>
                  </a:cubicBezTo>
                  <a:lnTo>
                    <a:pt x="39947" y="1005608"/>
                  </a:lnTo>
                  <a:cubicBezTo>
                    <a:pt x="23769" y="1007454"/>
                    <a:pt x="10305" y="1010281"/>
                    <a:pt x="1517" y="1014873"/>
                  </a:cubicBezTo>
                  <a:cubicBezTo>
                    <a:pt x="-7588" y="997412"/>
                    <a:pt x="45598" y="928657"/>
                    <a:pt x="101434" y="882551"/>
                  </a:cubicBezTo>
                  <a:cubicBezTo>
                    <a:pt x="101439" y="882547"/>
                    <a:pt x="101444" y="882544"/>
                    <a:pt x="101449" y="882540"/>
                  </a:cubicBezTo>
                  <a:lnTo>
                    <a:pt x="118438" y="796523"/>
                  </a:lnTo>
                  <a:lnTo>
                    <a:pt x="90983" y="806526"/>
                  </a:lnTo>
                  <a:cubicBezTo>
                    <a:pt x="53068" y="821590"/>
                    <a:pt x="17471" y="838638"/>
                    <a:pt x="3409" y="852621"/>
                  </a:cubicBezTo>
                  <a:cubicBezTo>
                    <a:pt x="-15089" y="833988"/>
                    <a:pt x="45130" y="695427"/>
                    <a:pt x="101028" y="646249"/>
                  </a:cubicBezTo>
                  <a:cubicBezTo>
                    <a:pt x="121991" y="627807"/>
                    <a:pt x="155646" y="608291"/>
                    <a:pt x="191411" y="592012"/>
                  </a:cubicBezTo>
                  <a:lnTo>
                    <a:pt x="215724" y="582337"/>
                  </a:lnTo>
                  <a:lnTo>
                    <a:pt x="248732" y="530134"/>
                  </a:lnTo>
                  <a:lnTo>
                    <a:pt x="193673" y="531208"/>
                  </a:lnTo>
                  <a:cubicBezTo>
                    <a:pt x="152922" y="533178"/>
                    <a:pt x="113723" y="537776"/>
                    <a:pt x="95890" y="546450"/>
                  </a:cubicBezTo>
                  <a:cubicBezTo>
                    <a:pt x="84425" y="522829"/>
                    <a:pt x="186280" y="411246"/>
                    <a:pt x="255095" y="382827"/>
                  </a:cubicBezTo>
                  <a:cubicBezTo>
                    <a:pt x="289503" y="368617"/>
                    <a:pt x="345879" y="359912"/>
                    <a:pt x="397175" y="358249"/>
                  </a:cubicBezTo>
                  <a:lnTo>
                    <a:pt x="404243" y="358551"/>
                  </a:lnTo>
                  <a:lnTo>
                    <a:pt x="449181" y="324533"/>
                  </a:lnTo>
                  <a:lnTo>
                    <a:pt x="440910" y="321817"/>
                  </a:lnTo>
                  <a:cubicBezTo>
                    <a:pt x="387218" y="305821"/>
                    <a:pt x="314275" y="288712"/>
                    <a:pt x="284963" y="293776"/>
                  </a:cubicBezTo>
                  <a:cubicBezTo>
                    <a:pt x="280515" y="267898"/>
                    <a:pt x="409371" y="189023"/>
                    <a:pt x="483374" y="180851"/>
                  </a:cubicBezTo>
                  <a:cubicBezTo>
                    <a:pt x="525001" y="176254"/>
                    <a:pt x="591399" y="186076"/>
                    <a:pt x="644966" y="201719"/>
                  </a:cubicBezTo>
                  <a:lnTo>
                    <a:pt x="654610" y="205195"/>
                  </a:lnTo>
                  <a:lnTo>
                    <a:pt x="659458" y="202751"/>
                  </a:lnTo>
                  <a:lnTo>
                    <a:pt x="693065" y="191267"/>
                  </a:lnTo>
                  <a:lnTo>
                    <a:pt x="667080" y="172930"/>
                  </a:lnTo>
                  <a:cubicBezTo>
                    <a:pt x="620425" y="141914"/>
                    <a:pt x="555690" y="104196"/>
                    <a:pt x="526180" y="100454"/>
                  </a:cubicBezTo>
                  <a:cubicBezTo>
                    <a:pt x="528673" y="80919"/>
                    <a:pt x="611592" y="54837"/>
                    <a:pt x="683757" y="48863"/>
                  </a:cubicBezTo>
                  <a:cubicBezTo>
                    <a:pt x="707812" y="46871"/>
                    <a:pt x="730673" y="47114"/>
                    <a:pt x="748960" y="50577"/>
                  </a:cubicBezTo>
                  <a:cubicBezTo>
                    <a:pt x="785536" y="57505"/>
                    <a:pt x="837491" y="81058"/>
                    <a:pt x="881341" y="107728"/>
                  </a:cubicBezTo>
                  <a:lnTo>
                    <a:pt x="929904" y="142511"/>
                  </a:lnTo>
                  <a:lnTo>
                    <a:pt x="971678" y="140534"/>
                  </a:lnTo>
                  <a:lnTo>
                    <a:pt x="960141" y="125282"/>
                  </a:lnTo>
                  <a:cubicBezTo>
                    <a:pt x="925115" y="81557"/>
                    <a:pt x="874900" y="25954"/>
                    <a:pt x="847922" y="13423"/>
                  </a:cubicBezTo>
                  <a:cubicBezTo>
                    <a:pt x="853462" y="1521"/>
                    <a:pt x="893941" y="-2294"/>
                    <a:pt x="941222" y="1295"/>
                  </a:cubicBez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solidFill>
                  <a:latin typeface="微软雅黑" panose="020B0503020204020204" charset="-122"/>
                  <a:ea typeface="微软雅黑" panose="020B0503020204020204" charset="-122"/>
                </a:rPr>
                <a:t>          </a:t>
              </a:r>
              <a:r>
                <a:rPr lang="en-US" altLang="zh-CN" sz="1600" b="1" dirty="0">
                  <a:solidFill>
                    <a:schemeClr val="tx1"/>
                  </a:solidFill>
                  <a:latin typeface="微软雅黑" panose="020B0503020204020204" charset="-122"/>
                  <a:ea typeface="微软雅黑" panose="020B0503020204020204" charset="-122"/>
                </a:rPr>
                <a:t>能力目标</a:t>
              </a:r>
            </a:p>
          </p:txBody>
        </p:sp>
        <p:sp>
          <p:nvSpPr>
            <p:cNvPr id="32" name="矩形 31"/>
            <p:cNvSpPr/>
            <p:nvPr/>
          </p:nvSpPr>
          <p:spPr>
            <a:xfrm>
              <a:off x="4755361" y="1998813"/>
              <a:ext cx="2817600" cy="1562359"/>
            </a:xfrm>
            <a:prstGeom prst="rect">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dirty="0">
                <a:solidFill>
                  <a:schemeClr val="tx1"/>
                </a:solidFill>
                <a:latin typeface="微软雅黑" panose="020B0503020204020204" charset="-122"/>
                <a:ea typeface="微软雅黑" panose="020B0503020204020204" charset="-122"/>
              </a:endParaRPr>
            </a:p>
          </p:txBody>
        </p:sp>
        <p:grpSp>
          <p:nvGrpSpPr>
            <p:cNvPr id="33" name="组合 24"/>
            <p:cNvGrpSpPr/>
            <p:nvPr/>
          </p:nvGrpSpPr>
          <p:grpSpPr>
            <a:xfrm>
              <a:off x="6072886" y="3430816"/>
              <a:ext cx="182960" cy="1278056"/>
              <a:chOff x="6038577" y="2302601"/>
              <a:chExt cx="130628" cy="975087"/>
            </a:xfrm>
          </p:grpSpPr>
          <p:cxnSp>
            <p:nvCxnSpPr>
              <p:cNvPr id="34" name="直接连接符 33"/>
              <p:cNvCxnSpPr>
                <a:endCxn id="35" idx="0"/>
              </p:cNvCxnSpPr>
              <p:nvPr/>
            </p:nvCxnSpPr>
            <p:spPr>
              <a:xfrm flipH="1">
                <a:off x="6103891" y="2302601"/>
                <a:ext cx="5988" cy="844459"/>
              </a:xfrm>
              <a:prstGeom prst="line">
                <a:avLst/>
              </a:prstGeom>
              <a:gradFill flip="none" rotWithShape="1">
                <a:gsLst>
                  <a:gs pos="27000">
                    <a:srgbClr val="FF7711"/>
                  </a:gs>
                  <a:gs pos="59000">
                    <a:srgbClr val="FFAA01"/>
                  </a:gs>
                  <a:gs pos="100000">
                    <a:srgbClr val="FECE02"/>
                  </a:gs>
                  <a:gs pos="0">
                    <a:srgbClr val="C73E01"/>
                  </a:gs>
                  <a:gs pos="80000">
                    <a:srgbClr val="FFC000"/>
                  </a:gs>
                </a:gsLst>
                <a:lin ang="1200000" scaled="0"/>
                <a:tileRect/>
              </a:gradFill>
              <a:ln w="3175">
                <a:solidFill>
                  <a:srgbClr val="BFBFB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35" name="椭圆 34"/>
              <p:cNvSpPr/>
              <p:nvPr/>
            </p:nvSpPr>
            <p:spPr>
              <a:xfrm>
                <a:off x="6038577" y="3147060"/>
                <a:ext cx="130628" cy="130628"/>
              </a:xfrm>
              <a:prstGeom prst="ellipse">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tx1"/>
                  </a:solidFill>
                  <a:latin typeface="微软雅黑" panose="020B0503020204020204" charset="-122"/>
                  <a:ea typeface="微软雅黑" panose="020B0503020204020204" charset="-122"/>
                </a:endParaRPr>
              </a:p>
            </p:txBody>
          </p:sp>
        </p:grpSp>
        <p:sp>
          <p:nvSpPr>
            <p:cNvPr id="46" name="文本框 14"/>
            <p:cNvSpPr txBox="1"/>
            <p:nvPr/>
          </p:nvSpPr>
          <p:spPr>
            <a:xfrm>
              <a:off x="4804412" y="2128200"/>
              <a:ext cx="2726952" cy="1109032"/>
            </a:xfrm>
            <a:prstGeom prst="rect">
              <a:avLst/>
            </a:prstGeom>
            <a:solidFill>
              <a:schemeClr val="bg1">
                <a:lumMod val="85000"/>
              </a:schemeClr>
            </a:solidFill>
            <a:ln>
              <a:noFill/>
            </a:ln>
            <a:effectLst>
              <a:outerShdw blurRad="44450" dist="27940" dir="5400000" algn="ctr">
                <a:srgbClr val="000000">
                  <a:alpha val="32000"/>
                </a:srgb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zh-CN" sz="1200" b="1" dirty="0">
                  <a:solidFill>
                    <a:schemeClr val="tx1">
                      <a:lumMod val="50000"/>
                      <a:lumOff val="50000"/>
                    </a:schemeClr>
                  </a:solidFill>
                  <a:latin typeface="微软雅黑" panose="020B0503020204020204" charset="-122"/>
                  <a:ea typeface="微软雅黑" panose="020B0503020204020204" charset="-122"/>
                </a:rPr>
                <a:t>◇ 能够正确说出用药原则，并加以理解</a:t>
              </a:r>
            </a:p>
            <a:p>
              <a:pPr algn="just"/>
              <a:r>
                <a:rPr lang="zh-CN" altLang="zh-CN" sz="1200" b="1" dirty="0">
                  <a:solidFill>
                    <a:schemeClr val="tx1">
                      <a:lumMod val="50000"/>
                      <a:lumOff val="50000"/>
                    </a:schemeClr>
                  </a:solidFill>
                  <a:latin typeface="微软雅黑" panose="020B0503020204020204" charset="-122"/>
                  <a:ea typeface="微软雅黑" panose="020B0503020204020204" charset="-122"/>
                </a:rPr>
                <a:t>◇ 掌握各项常用的给药技术的操作技能</a:t>
              </a:r>
            </a:p>
            <a:p>
              <a:pPr algn="l"/>
              <a:r>
                <a:rPr lang="zh-CN" altLang="zh-CN" sz="1200" b="1" dirty="0">
                  <a:solidFill>
                    <a:schemeClr val="tx1">
                      <a:lumMod val="50000"/>
                      <a:lumOff val="50000"/>
                    </a:schemeClr>
                  </a:solidFill>
                  <a:latin typeface="微软雅黑" panose="020B0503020204020204" charset="-122"/>
                  <a:ea typeface="微软雅黑" panose="020B0503020204020204" charset="-122"/>
                </a:rPr>
                <a:t>◇ 运用本节所学习的知识，能够正确使用药物。</a:t>
              </a:r>
            </a:p>
          </p:txBody>
        </p:sp>
      </p:grpSp>
      <p:grpSp>
        <p:nvGrpSpPr>
          <p:cNvPr id="37" name="组合 4"/>
          <p:cNvGrpSpPr/>
          <p:nvPr/>
        </p:nvGrpSpPr>
        <p:grpSpPr>
          <a:xfrm>
            <a:off x="6354656" y="389890"/>
            <a:ext cx="2178691" cy="4466965"/>
            <a:chOff x="8531121" y="2007077"/>
            <a:chExt cx="2904655" cy="3767811"/>
          </a:xfrm>
        </p:grpSpPr>
        <p:sp>
          <p:nvSpPr>
            <p:cNvPr id="38" name="任意多边形 37"/>
            <p:cNvSpPr/>
            <p:nvPr/>
          </p:nvSpPr>
          <p:spPr>
            <a:xfrm>
              <a:off x="8531121" y="4440351"/>
              <a:ext cx="2904655" cy="1334537"/>
            </a:xfrm>
            <a:custGeom>
              <a:avLst/>
              <a:gdLst>
                <a:gd name="connsiteX0" fmla="*/ 941222 w 2073835"/>
                <a:gd name="connsiteY0" fmla="*/ 1295 h 1018179"/>
                <a:gd name="connsiteX1" fmla="*/ 1075324 w 2073835"/>
                <a:gd name="connsiteY1" fmla="*/ 33590 h 1018179"/>
                <a:gd name="connsiteX2" fmla="*/ 1184084 w 2073835"/>
                <a:gd name="connsiteY2" fmla="*/ 128259 h 1018179"/>
                <a:gd name="connsiteX3" fmla="*/ 1212920 w 2073835"/>
                <a:gd name="connsiteY3" fmla="*/ 166945 h 1018179"/>
                <a:gd name="connsiteX4" fmla="*/ 1242709 w 2073835"/>
                <a:gd name="connsiteY4" fmla="*/ 174112 h 1018179"/>
                <a:gd name="connsiteX5" fmla="*/ 1238958 w 2073835"/>
                <a:gd name="connsiteY5" fmla="*/ 157124 h 1018179"/>
                <a:gd name="connsiteX6" fmla="*/ 1183625 w 2073835"/>
                <a:gd name="connsiteY6" fmla="*/ 8652 h 1018179"/>
                <a:gd name="connsiteX7" fmla="*/ 1196051 w 2073835"/>
                <a:gd name="connsiteY7" fmla="*/ 6190 h 1018179"/>
                <a:gd name="connsiteX8" fmla="*/ 1381889 w 2073835"/>
                <a:gd name="connsiteY8" fmla="*/ 121834 h 1018179"/>
                <a:gd name="connsiteX9" fmla="*/ 1441247 w 2073835"/>
                <a:gd name="connsiteY9" fmla="*/ 253240 h 1018179"/>
                <a:gd name="connsiteX10" fmla="*/ 1442778 w 2073835"/>
                <a:gd name="connsiteY10" fmla="*/ 260415 h 1018179"/>
                <a:gd name="connsiteX11" fmla="*/ 1476284 w 2073835"/>
                <a:gd name="connsiteY11" fmla="*/ 277306 h 1018179"/>
                <a:gd name="connsiteX12" fmla="*/ 1496812 w 2073835"/>
                <a:gd name="connsiteY12" fmla="*/ 292846 h 1018179"/>
                <a:gd name="connsiteX13" fmla="*/ 1497407 w 2073835"/>
                <a:gd name="connsiteY13" fmla="*/ 262750 h 1018179"/>
                <a:gd name="connsiteX14" fmla="*/ 1478496 w 2073835"/>
                <a:gd name="connsiteY14" fmla="*/ 105434 h 1018179"/>
                <a:gd name="connsiteX15" fmla="*/ 1644628 w 2073835"/>
                <a:gd name="connsiteY15" fmla="*/ 262020 h 1018179"/>
                <a:gd name="connsiteX16" fmla="*/ 1671460 w 2073835"/>
                <a:gd name="connsiteY16" fmla="*/ 403691 h 1018179"/>
                <a:gd name="connsiteX17" fmla="*/ 1670350 w 2073835"/>
                <a:gd name="connsiteY17" fmla="*/ 445054 h 1018179"/>
                <a:gd name="connsiteX18" fmla="*/ 1694126 w 2073835"/>
                <a:gd name="connsiteY18" fmla="*/ 470904 h 1018179"/>
                <a:gd name="connsiteX19" fmla="*/ 1700545 w 2073835"/>
                <a:gd name="connsiteY19" fmla="*/ 456384 h 1018179"/>
                <a:gd name="connsiteX20" fmla="*/ 1743850 w 2073835"/>
                <a:gd name="connsiteY20" fmla="*/ 303968 h 1018179"/>
                <a:gd name="connsiteX21" fmla="*/ 1836628 w 2073835"/>
                <a:gd name="connsiteY21" fmla="*/ 512562 h 1018179"/>
                <a:gd name="connsiteX22" fmla="*/ 1818797 w 2073835"/>
                <a:gd name="connsiteY22" fmla="*/ 616449 h 1018179"/>
                <a:gd name="connsiteX23" fmla="*/ 1809330 w 2073835"/>
                <a:gd name="connsiteY23" fmla="*/ 643932 h 1018179"/>
                <a:gd name="connsiteX24" fmla="*/ 1828639 w 2073835"/>
                <a:gd name="connsiteY24" fmla="*/ 692088 h 1018179"/>
                <a:gd name="connsiteX25" fmla="*/ 1841046 w 2073835"/>
                <a:gd name="connsiteY25" fmla="*/ 678131 h 1018179"/>
                <a:gd name="connsiteX26" fmla="*/ 1928839 w 2073835"/>
                <a:gd name="connsiteY26" fmla="*/ 546229 h 1018179"/>
                <a:gd name="connsiteX27" fmla="*/ 1953464 w 2073835"/>
                <a:gd name="connsiteY27" fmla="*/ 773194 h 1018179"/>
                <a:gd name="connsiteX28" fmla="*/ 1925321 w 2073835"/>
                <a:gd name="connsiteY28" fmla="*/ 833887 h 1018179"/>
                <a:gd name="connsiteX29" fmla="*/ 1887788 w 2073835"/>
                <a:gd name="connsiteY29" fmla="*/ 889545 h 1018179"/>
                <a:gd name="connsiteX30" fmla="*/ 1901384 w 2073835"/>
                <a:gd name="connsiteY30" fmla="*/ 958383 h 1018179"/>
                <a:gd name="connsiteX31" fmla="*/ 1901664 w 2073835"/>
                <a:gd name="connsiteY31" fmla="*/ 963928 h 1018179"/>
                <a:gd name="connsiteX32" fmla="*/ 1911505 w 2073835"/>
                <a:gd name="connsiteY32" fmla="*/ 960749 h 1018179"/>
                <a:gd name="connsiteX33" fmla="*/ 2059875 w 2073835"/>
                <a:gd name="connsiteY33" fmla="*/ 818704 h 1018179"/>
                <a:gd name="connsiteX34" fmla="*/ 2053441 w 2073835"/>
                <a:gd name="connsiteY34" fmla="*/ 1018052 h 1018179"/>
                <a:gd name="connsiteX35" fmla="*/ 2053388 w 2073835"/>
                <a:gd name="connsiteY35" fmla="*/ 1018179 h 1018179"/>
                <a:gd name="connsiteX36" fmla="*/ 1827546 w 2073835"/>
                <a:gd name="connsiteY36" fmla="*/ 1018179 h 1018179"/>
                <a:gd name="connsiteX37" fmla="*/ 1826757 w 2073835"/>
                <a:gd name="connsiteY37" fmla="*/ 1011530 h 1018179"/>
                <a:gd name="connsiteX38" fmla="*/ 1286369 w 2073835"/>
                <a:gd name="connsiteY38" fmla="*/ 1011530 h 1018179"/>
                <a:gd name="connsiteX39" fmla="*/ 1284390 w 2073835"/>
                <a:gd name="connsiteY39" fmla="*/ 991895 h 1018179"/>
                <a:gd name="connsiteX40" fmla="*/ 993926 w 2073835"/>
                <a:gd name="connsiteY40" fmla="*/ 755160 h 1018179"/>
                <a:gd name="connsiteX41" fmla="*/ 703463 w 2073835"/>
                <a:gd name="connsiteY41" fmla="*/ 991895 h 1018179"/>
                <a:gd name="connsiteX42" fmla="*/ 701483 w 2073835"/>
                <a:gd name="connsiteY42" fmla="*/ 1011530 h 1018179"/>
                <a:gd name="connsiteX43" fmla="*/ 83785 w 2073835"/>
                <a:gd name="connsiteY43" fmla="*/ 1011530 h 1018179"/>
                <a:gd name="connsiteX44" fmla="*/ 84222 w 2073835"/>
                <a:gd name="connsiteY44" fmla="*/ 1002870 h 1018179"/>
                <a:gd name="connsiteX45" fmla="*/ 39947 w 2073835"/>
                <a:gd name="connsiteY45" fmla="*/ 1005608 h 1018179"/>
                <a:gd name="connsiteX46" fmla="*/ 1517 w 2073835"/>
                <a:gd name="connsiteY46" fmla="*/ 1014873 h 1018179"/>
                <a:gd name="connsiteX47" fmla="*/ 101434 w 2073835"/>
                <a:gd name="connsiteY47" fmla="*/ 882551 h 1018179"/>
                <a:gd name="connsiteX48" fmla="*/ 101449 w 2073835"/>
                <a:gd name="connsiteY48" fmla="*/ 882540 h 1018179"/>
                <a:gd name="connsiteX49" fmla="*/ 118438 w 2073835"/>
                <a:gd name="connsiteY49" fmla="*/ 796523 h 1018179"/>
                <a:gd name="connsiteX50" fmla="*/ 90983 w 2073835"/>
                <a:gd name="connsiteY50" fmla="*/ 806526 h 1018179"/>
                <a:gd name="connsiteX51" fmla="*/ 3409 w 2073835"/>
                <a:gd name="connsiteY51" fmla="*/ 852621 h 1018179"/>
                <a:gd name="connsiteX52" fmla="*/ 101028 w 2073835"/>
                <a:gd name="connsiteY52" fmla="*/ 646249 h 1018179"/>
                <a:gd name="connsiteX53" fmla="*/ 191411 w 2073835"/>
                <a:gd name="connsiteY53" fmla="*/ 592012 h 1018179"/>
                <a:gd name="connsiteX54" fmla="*/ 215724 w 2073835"/>
                <a:gd name="connsiteY54" fmla="*/ 582337 h 1018179"/>
                <a:gd name="connsiteX55" fmla="*/ 248732 w 2073835"/>
                <a:gd name="connsiteY55" fmla="*/ 530134 h 1018179"/>
                <a:gd name="connsiteX56" fmla="*/ 193673 w 2073835"/>
                <a:gd name="connsiteY56" fmla="*/ 531208 h 1018179"/>
                <a:gd name="connsiteX57" fmla="*/ 95890 w 2073835"/>
                <a:gd name="connsiteY57" fmla="*/ 546450 h 1018179"/>
                <a:gd name="connsiteX58" fmla="*/ 255095 w 2073835"/>
                <a:gd name="connsiteY58" fmla="*/ 382827 h 1018179"/>
                <a:gd name="connsiteX59" fmla="*/ 397175 w 2073835"/>
                <a:gd name="connsiteY59" fmla="*/ 358249 h 1018179"/>
                <a:gd name="connsiteX60" fmla="*/ 404243 w 2073835"/>
                <a:gd name="connsiteY60" fmla="*/ 358551 h 1018179"/>
                <a:gd name="connsiteX61" fmla="*/ 449181 w 2073835"/>
                <a:gd name="connsiteY61" fmla="*/ 324533 h 1018179"/>
                <a:gd name="connsiteX62" fmla="*/ 440910 w 2073835"/>
                <a:gd name="connsiteY62" fmla="*/ 321817 h 1018179"/>
                <a:gd name="connsiteX63" fmla="*/ 284963 w 2073835"/>
                <a:gd name="connsiteY63" fmla="*/ 293776 h 1018179"/>
                <a:gd name="connsiteX64" fmla="*/ 483374 w 2073835"/>
                <a:gd name="connsiteY64" fmla="*/ 180851 h 1018179"/>
                <a:gd name="connsiteX65" fmla="*/ 644966 w 2073835"/>
                <a:gd name="connsiteY65" fmla="*/ 201719 h 1018179"/>
                <a:gd name="connsiteX66" fmla="*/ 654610 w 2073835"/>
                <a:gd name="connsiteY66" fmla="*/ 205195 h 1018179"/>
                <a:gd name="connsiteX67" fmla="*/ 659458 w 2073835"/>
                <a:gd name="connsiteY67" fmla="*/ 202751 h 1018179"/>
                <a:gd name="connsiteX68" fmla="*/ 693065 w 2073835"/>
                <a:gd name="connsiteY68" fmla="*/ 191267 h 1018179"/>
                <a:gd name="connsiteX69" fmla="*/ 667080 w 2073835"/>
                <a:gd name="connsiteY69" fmla="*/ 172930 h 1018179"/>
                <a:gd name="connsiteX70" fmla="*/ 526180 w 2073835"/>
                <a:gd name="connsiteY70" fmla="*/ 100454 h 1018179"/>
                <a:gd name="connsiteX71" fmla="*/ 683757 w 2073835"/>
                <a:gd name="connsiteY71" fmla="*/ 48863 h 1018179"/>
                <a:gd name="connsiteX72" fmla="*/ 748960 w 2073835"/>
                <a:gd name="connsiteY72" fmla="*/ 50577 h 1018179"/>
                <a:gd name="connsiteX73" fmla="*/ 881341 w 2073835"/>
                <a:gd name="connsiteY73" fmla="*/ 107728 h 1018179"/>
                <a:gd name="connsiteX74" fmla="*/ 929904 w 2073835"/>
                <a:gd name="connsiteY74" fmla="*/ 142511 h 1018179"/>
                <a:gd name="connsiteX75" fmla="*/ 971678 w 2073835"/>
                <a:gd name="connsiteY75" fmla="*/ 140534 h 1018179"/>
                <a:gd name="connsiteX76" fmla="*/ 960141 w 2073835"/>
                <a:gd name="connsiteY76" fmla="*/ 125282 h 1018179"/>
                <a:gd name="connsiteX77" fmla="*/ 847922 w 2073835"/>
                <a:gd name="connsiteY77" fmla="*/ 13423 h 1018179"/>
                <a:gd name="connsiteX78" fmla="*/ 941222 w 2073835"/>
                <a:gd name="connsiteY78" fmla="*/ 1295 h 1018179"/>
                <a:gd name="connsiteX0-1" fmla="*/ 941222 w 2073835"/>
                <a:gd name="connsiteY0-2" fmla="*/ 1295 h 1018179"/>
                <a:gd name="connsiteX1-3" fmla="*/ 1075324 w 2073835"/>
                <a:gd name="connsiteY1-4" fmla="*/ 33590 h 1018179"/>
                <a:gd name="connsiteX2-5" fmla="*/ 1184084 w 2073835"/>
                <a:gd name="connsiteY2-6" fmla="*/ 128259 h 1018179"/>
                <a:gd name="connsiteX3-7" fmla="*/ 1212920 w 2073835"/>
                <a:gd name="connsiteY3-8" fmla="*/ 166945 h 1018179"/>
                <a:gd name="connsiteX4-9" fmla="*/ 1242709 w 2073835"/>
                <a:gd name="connsiteY4-10" fmla="*/ 174112 h 1018179"/>
                <a:gd name="connsiteX5-11" fmla="*/ 1238958 w 2073835"/>
                <a:gd name="connsiteY5-12" fmla="*/ 157124 h 1018179"/>
                <a:gd name="connsiteX6-13" fmla="*/ 1183625 w 2073835"/>
                <a:gd name="connsiteY6-14" fmla="*/ 8652 h 1018179"/>
                <a:gd name="connsiteX7-15" fmla="*/ 1196051 w 2073835"/>
                <a:gd name="connsiteY7-16" fmla="*/ 6190 h 1018179"/>
                <a:gd name="connsiteX8-17" fmla="*/ 1381889 w 2073835"/>
                <a:gd name="connsiteY8-18" fmla="*/ 121834 h 1018179"/>
                <a:gd name="connsiteX9-19" fmla="*/ 1441247 w 2073835"/>
                <a:gd name="connsiteY9-20" fmla="*/ 253240 h 1018179"/>
                <a:gd name="connsiteX10-21" fmla="*/ 1442778 w 2073835"/>
                <a:gd name="connsiteY10-22" fmla="*/ 260415 h 1018179"/>
                <a:gd name="connsiteX11-23" fmla="*/ 1476284 w 2073835"/>
                <a:gd name="connsiteY11-24" fmla="*/ 277306 h 1018179"/>
                <a:gd name="connsiteX12-25" fmla="*/ 1497407 w 2073835"/>
                <a:gd name="connsiteY12-26" fmla="*/ 262750 h 1018179"/>
                <a:gd name="connsiteX13-27" fmla="*/ 1478496 w 2073835"/>
                <a:gd name="connsiteY13-28" fmla="*/ 105434 h 1018179"/>
                <a:gd name="connsiteX14-29" fmla="*/ 1644628 w 2073835"/>
                <a:gd name="connsiteY14-30" fmla="*/ 262020 h 1018179"/>
                <a:gd name="connsiteX15-31" fmla="*/ 1671460 w 2073835"/>
                <a:gd name="connsiteY15-32" fmla="*/ 403691 h 1018179"/>
                <a:gd name="connsiteX16-33" fmla="*/ 1670350 w 2073835"/>
                <a:gd name="connsiteY16-34" fmla="*/ 445054 h 1018179"/>
                <a:gd name="connsiteX17-35" fmla="*/ 1694126 w 2073835"/>
                <a:gd name="connsiteY17-36" fmla="*/ 470904 h 1018179"/>
                <a:gd name="connsiteX18-37" fmla="*/ 1700545 w 2073835"/>
                <a:gd name="connsiteY18-38" fmla="*/ 456384 h 1018179"/>
                <a:gd name="connsiteX19-39" fmla="*/ 1743850 w 2073835"/>
                <a:gd name="connsiteY19-40" fmla="*/ 303968 h 1018179"/>
                <a:gd name="connsiteX20-41" fmla="*/ 1836628 w 2073835"/>
                <a:gd name="connsiteY20-42" fmla="*/ 512562 h 1018179"/>
                <a:gd name="connsiteX21-43" fmla="*/ 1818797 w 2073835"/>
                <a:gd name="connsiteY21-44" fmla="*/ 616449 h 1018179"/>
                <a:gd name="connsiteX22-45" fmla="*/ 1809330 w 2073835"/>
                <a:gd name="connsiteY22-46" fmla="*/ 643932 h 1018179"/>
                <a:gd name="connsiteX23-47" fmla="*/ 1828639 w 2073835"/>
                <a:gd name="connsiteY23-48" fmla="*/ 692088 h 1018179"/>
                <a:gd name="connsiteX24-49" fmla="*/ 1841046 w 2073835"/>
                <a:gd name="connsiteY24-50" fmla="*/ 678131 h 1018179"/>
                <a:gd name="connsiteX25-51" fmla="*/ 1928839 w 2073835"/>
                <a:gd name="connsiteY25-52" fmla="*/ 546229 h 1018179"/>
                <a:gd name="connsiteX26-53" fmla="*/ 1953464 w 2073835"/>
                <a:gd name="connsiteY26-54" fmla="*/ 773194 h 1018179"/>
                <a:gd name="connsiteX27-55" fmla="*/ 1925321 w 2073835"/>
                <a:gd name="connsiteY27-56" fmla="*/ 833887 h 1018179"/>
                <a:gd name="connsiteX28-57" fmla="*/ 1887788 w 2073835"/>
                <a:gd name="connsiteY28-58" fmla="*/ 889545 h 1018179"/>
                <a:gd name="connsiteX29-59" fmla="*/ 1901384 w 2073835"/>
                <a:gd name="connsiteY29-60" fmla="*/ 958383 h 1018179"/>
                <a:gd name="connsiteX30-61" fmla="*/ 1901664 w 2073835"/>
                <a:gd name="connsiteY30-62" fmla="*/ 963928 h 1018179"/>
                <a:gd name="connsiteX31-63" fmla="*/ 1911505 w 2073835"/>
                <a:gd name="connsiteY31-64" fmla="*/ 960749 h 1018179"/>
                <a:gd name="connsiteX32-65" fmla="*/ 2059875 w 2073835"/>
                <a:gd name="connsiteY32-66" fmla="*/ 818704 h 1018179"/>
                <a:gd name="connsiteX33-67" fmla="*/ 2053441 w 2073835"/>
                <a:gd name="connsiteY33-68" fmla="*/ 1018052 h 1018179"/>
                <a:gd name="connsiteX34-69" fmla="*/ 2053388 w 2073835"/>
                <a:gd name="connsiteY34-70" fmla="*/ 1018179 h 1018179"/>
                <a:gd name="connsiteX35-71" fmla="*/ 1827546 w 2073835"/>
                <a:gd name="connsiteY35-72" fmla="*/ 1018179 h 1018179"/>
                <a:gd name="connsiteX36-73" fmla="*/ 1826757 w 2073835"/>
                <a:gd name="connsiteY36-74" fmla="*/ 1011530 h 1018179"/>
                <a:gd name="connsiteX37-75" fmla="*/ 1286369 w 2073835"/>
                <a:gd name="connsiteY37-76" fmla="*/ 1011530 h 1018179"/>
                <a:gd name="connsiteX38-77" fmla="*/ 1284390 w 2073835"/>
                <a:gd name="connsiteY38-78" fmla="*/ 991895 h 1018179"/>
                <a:gd name="connsiteX39-79" fmla="*/ 993926 w 2073835"/>
                <a:gd name="connsiteY39-80" fmla="*/ 755160 h 1018179"/>
                <a:gd name="connsiteX40-81" fmla="*/ 703463 w 2073835"/>
                <a:gd name="connsiteY40-82" fmla="*/ 991895 h 1018179"/>
                <a:gd name="connsiteX41-83" fmla="*/ 701483 w 2073835"/>
                <a:gd name="connsiteY41-84" fmla="*/ 1011530 h 1018179"/>
                <a:gd name="connsiteX42-85" fmla="*/ 83785 w 2073835"/>
                <a:gd name="connsiteY42-86" fmla="*/ 1011530 h 1018179"/>
                <a:gd name="connsiteX43-87" fmla="*/ 84222 w 2073835"/>
                <a:gd name="connsiteY43-88" fmla="*/ 1002870 h 1018179"/>
                <a:gd name="connsiteX44-89" fmla="*/ 39947 w 2073835"/>
                <a:gd name="connsiteY44-90" fmla="*/ 1005608 h 1018179"/>
                <a:gd name="connsiteX45-91" fmla="*/ 1517 w 2073835"/>
                <a:gd name="connsiteY45-92" fmla="*/ 1014873 h 1018179"/>
                <a:gd name="connsiteX46-93" fmla="*/ 101434 w 2073835"/>
                <a:gd name="connsiteY46-94" fmla="*/ 882551 h 1018179"/>
                <a:gd name="connsiteX47-95" fmla="*/ 101449 w 2073835"/>
                <a:gd name="connsiteY47-96" fmla="*/ 882540 h 1018179"/>
                <a:gd name="connsiteX48-97" fmla="*/ 118438 w 2073835"/>
                <a:gd name="connsiteY48-98" fmla="*/ 796523 h 1018179"/>
                <a:gd name="connsiteX49-99" fmla="*/ 90983 w 2073835"/>
                <a:gd name="connsiteY49-100" fmla="*/ 806526 h 1018179"/>
                <a:gd name="connsiteX50-101" fmla="*/ 3409 w 2073835"/>
                <a:gd name="connsiteY50-102" fmla="*/ 852621 h 1018179"/>
                <a:gd name="connsiteX51-103" fmla="*/ 101028 w 2073835"/>
                <a:gd name="connsiteY51-104" fmla="*/ 646249 h 1018179"/>
                <a:gd name="connsiteX52-105" fmla="*/ 191411 w 2073835"/>
                <a:gd name="connsiteY52-106" fmla="*/ 592012 h 1018179"/>
                <a:gd name="connsiteX53-107" fmla="*/ 215724 w 2073835"/>
                <a:gd name="connsiteY53-108" fmla="*/ 582337 h 1018179"/>
                <a:gd name="connsiteX54-109" fmla="*/ 248732 w 2073835"/>
                <a:gd name="connsiteY54-110" fmla="*/ 530134 h 1018179"/>
                <a:gd name="connsiteX55-111" fmla="*/ 193673 w 2073835"/>
                <a:gd name="connsiteY55-112" fmla="*/ 531208 h 1018179"/>
                <a:gd name="connsiteX56-113" fmla="*/ 95890 w 2073835"/>
                <a:gd name="connsiteY56-114" fmla="*/ 546450 h 1018179"/>
                <a:gd name="connsiteX57-115" fmla="*/ 255095 w 2073835"/>
                <a:gd name="connsiteY57-116" fmla="*/ 382827 h 1018179"/>
                <a:gd name="connsiteX58-117" fmla="*/ 397175 w 2073835"/>
                <a:gd name="connsiteY58-118" fmla="*/ 358249 h 1018179"/>
                <a:gd name="connsiteX59-119" fmla="*/ 404243 w 2073835"/>
                <a:gd name="connsiteY59-120" fmla="*/ 358551 h 1018179"/>
                <a:gd name="connsiteX60-121" fmla="*/ 449181 w 2073835"/>
                <a:gd name="connsiteY60-122" fmla="*/ 324533 h 1018179"/>
                <a:gd name="connsiteX61-123" fmla="*/ 440910 w 2073835"/>
                <a:gd name="connsiteY61-124" fmla="*/ 321817 h 1018179"/>
                <a:gd name="connsiteX62-125" fmla="*/ 284963 w 2073835"/>
                <a:gd name="connsiteY62-126" fmla="*/ 293776 h 1018179"/>
                <a:gd name="connsiteX63-127" fmla="*/ 483374 w 2073835"/>
                <a:gd name="connsiteY63-128" fmla="*/ 180851 h 1018179"/>
                <a:gd name="connsiteX64-129" fmla="*/ 644966 w 2073835"/>
                <a:gd name="connsiteY64-130" fmla="*/ 201719 h 1018179"/>
                <a:gd name="connsiteX65-131" fmla="*/ 654610 w 2073835"/>
                <a:gd name="connsiteY65-132" fmla="*/ 205195 h 1018179"/>
                <a:gd name="connsiteX66-133" fmla="*/ 659458 w 2073835"/>
                <a:gd name="connsiteY66-134" fmla="*/ 202751 h 1018179"/>
                <a:gd name="connsiteX67-135" fmla="*/ 693065 w 2073835"/>
                <a:gd name="connsiteY67-136" fmla="*/ 191267 h 1018179"/>
                <a:gd name="connsiteX68-137" fmla="*/ 667080 w 2073835"/>
                <a:gd name="connsiteY68-138" fmla="*/ 172930 h 1018179"/>
                <a:gd name="connsiteX69-139" fmla="*/ 526180 w 2073835"/>
                <a:gd name="connsiteY69-140" fmla="*/ 100454 h 1018179"/>
                <a:gd name="connsiteX70-141" fmla="*/ 683757 w 2073835"/>
                <a:gd name="connsiteY70-142" fmla="*/ 48863 h 1018179"/>
                <a:gd name="connsiteX71-143" fmla="*/ 748960 w 2073835"/>
                <a:gd name="connsiteY71-144" fmla="*/ 50577 h 1018179"/>
                <a:gd name="connsiteX72-145" fmla="*/ 881341 w 2073835"/>
                <a:gd name="connsiteY72-146" fmla="*/ 107728 h 1018179"/>
                <a:gd name="connsiteX73-147" fmla="*/ 929904 w 2073835"/>
                <a:gd name="connsiteY73-148" fmla="*/ 142511 h 1018179"/>
                <a:gd name="connsiteX74-149" fmla="*/ 971678 w 2073835"/>
                <a:gd name="connsiteY74-150" fmla="*/ 140534 h 1018179"/>
                <a:gd name="connsiteX75-151" fmla="*/ 960141 w 2073835"/>
                <a:gd name="connsiteY75-152" fmla="*/ 125282 h 1018179"/>
                <a:gd name="connsiteX76-153" fmla="*/ 847922 w 2073835"/>
                <a:gd name="connsiteY76-154" fmla="*/ 13423 h 1018179"/>
                <a:gd name="connsiteX77-155" fmla="*/ 941222 w 2073835"/>
                <a:gd name="connsiteY77-156" fmla="*/ 1295 h 1018179"/>
                <a:gd name="connsiteX0-157" fmla="*/ 941222 w 2073835"/>
                <a:gd name="connsiteY0-158" fmla="*/ 1295 h 1018179"/>
                <a:gd name="connsiteX1-159" fmla="*/ 1075324 w 2073835"/>
                <a:gd name="connsiteY1-160" fmla="*/ 33590 h 1018179"/>
                <a:gd name="connsiteX2-161" fmla="*/ 1184084 w 2073835"/>
                <a:gd name="connsiteY2-162" fmla="*/ 128259 h 1018179"/>
                <a:gd name="connsiteX3-163" fmla="*/ 1212920 w 2073835"/>
                <a:gd name="connsiteY3-164" fmla="*/ 166945 h 1018179"/>
                <a:gd name="connsiteX4-165" fmla="*/ 1242709 w 2073835"/>
                <a:gd name="connsiteY4-166" fmla="*/ 174112 h 1018179"/>
                <a:gd name="connsiteX5-167" fmla="*/ 1238958 w 2073835"/>
                <a:gd name="connsiteY5-168" fmla="*/ 157124 h 1018179"/>
                <a:gd name="connsiteX6-169" fmla="*/ 1183625 w 2073835"/>
                <a:gd name="connsiteY6-170" fmla="*/ 8652 h 1018179"/>
                <a:gd name="connsiteX7-171" fmla="*/ 1196051 w 2073835"/>
                <a:gd name="connsiteY7-172" fmla="*/ 6190 h 1018179"/>
                <a:gd name="connsiteX8-173" fmla="*/ 1381889 w 2073835"/>
                <a:gd name="connsiteY8-174" fmla="*/ 121834 h 1018179"/>
                <a:gd name="connsiteX9-175" fmla="*/ 1441247 w 2073835"/>
                <a:gd name="connsiteY9-176" fmla="*/ 253240 h 1018179"/>
                <a:gd name="connsiteX10-177" fmla="*/ 1442778 w 2073835"/>
                <a:gd name="connsiteY10-178" fmla="*/ 260415 h 1018179"/>
                <a:gd name="connsiteX11-179" fmla="*/ 1476284 w 2073835"/>
                <a:gd name="connsiteY11-180" fmla="*/ 277306 h 1018179"/>
                <a:gd name="connsiteX12-181" fmla="*/ 1497407 w 2073835"/>
                <a:gd name="connsiteY12-182" fmla="*/ 262750 h 1018179"/>
                <a:gd name="connsiteX13-183" fmla="*/ 1478496 w 2073835"/>
                <a:gd name="connsiteY13-184" fmla="*/ 105434 h 1018179"/>
                <a:gd name="connsiteX14-185" fmla="*/ 1644628 w 2073835"/>
                <a:gd name="connsiteY14-186" fmla="*/ 262020 h 1018179"/>
                <a:gd name="connsiteX15-187" fmla="*/ 1671460 w 2073835"/>
                <a:gd name="connsiteY15-188" fmla="*/ 403691 h 1018179"/>
                <a:gd name="connsiteX16-189" fmla="*/ 1670350 w 2073835"/>
                <a:gd name="connsiteY16-190" fmla="*/ 445054 h 1018179"/>
                <a:gd name="connsiteX17-191" fmla="*/ 1694126 w 2073835"/>
                <a:gd name="connsiteY17-192" fmla="*/ 470904 h 1018179"/>
                <a:gd name="connsiteX18-193" fmla="*/ 1707195 w 2073835"/>
                <a:gd name="connsiteY18-194" fmla="*/ 443083 h 1018179"/>
                <a:gd name="connsiteX19-195" fmla="*/ 1743850 w 2073835"/>
                <a:gd name="connsiteY19-196" fmla="*/ 303968 h 1018179"/>
                <a:gd name="connsiteX20-197" fmla="*/ 1836628 w 2073835"/>
                <a:gd name="connsiteY20-198" fmla="*/ 512562 h 1018179"/>
                <a:gd name="connsiteX21-199" fmla="*/ 1818797 w 2073835"/>
                <a:gd name="connsiteY21-200" fmla="*/ 616449 h 1018179"/>
                <a:gd name="connsiteX22-201" fmla="*/ 1809330 w 2073835"/>
                <a:gd name="connsiteY22-202" fmla="*/ 643932 h 1018179"/>
                <a:gd name="connsiteX23-203" fmla="*/ 1828639 w 2073835"/>
                <a:gd name="connsiteY23-204" fmla="*/ 692088 h 1018179"/>
                <a:gd name="connsiteX24-205" fmla="*/ 1841046 w 2073835"/>
                <a:gd name="connsiteY24-206" fmla="*/ 678131 h 1018179"/>
                <a:gd name="connsiteX25-207" fmla="*/ 1928839 w 2073835"/>
                <a:gd name="connsiteY25-208" fmla="*/ 546229 h 1018179"/>
                <a:gd name="connsiteX26-209" fmla="*/ 1953464 w 2073835"/>
                <a:gd name="connsiteY26-210" fmla="*/ 773194 h 1018179"/>
                <a:gd name="connsiteX27-211" fmla="*/ 1925321 w 2073835"/>
                <a:gd name="connsiteY27-212" fmla="*/ 833887 h 1018179"/>
                <a:gd name="connsiteX28-213" fmla="*/ 1887788 w 2073835"/>
                <a:gd name="connsiteY28-214" fmla="*/ 889545 h 1018179"/>
                <a:gd name="connsiteX29-215" fmla="*/ 1901384 w 2073835"/>
                <a:gd name="connsiteY29-216" fmla="*/ 958383 h 1018179"/>
                <a:gd name="connsiteX30-217" fmla="*/ 1901664 w 2073835"/>
                <a:gd name="connsiteY30-218" fmla="*/ 963928 h 1018179"/>
                <a:gd name="connsiteX31-219" fmla="*/ 1911505 w 2073835"/>
                <a:gd name="connsiteY31-220" fmla="*/ 960749 h 1018179"/>
                <a:gd name="connsiteX32-221" fmla="*/ 2059875 w 2073835"/>
                <a:gd name="connsiteY32-222" fmla="*/ 818704 h 1018179"/>
                <a:gd name="connsiteX33-223" fmla="*/ 2053441 w 2073835"/>
                <a:gd name="connsiteY33-224" fmla="*/ 1018052 h 1018179"/>
                <a:gd name="connsiteX34-225" fmla="*/ 2053388 w 2073835"/>
                <a:gd name="connsiteY34-226" fmla="*/ 1018179 h 1018179"/>
                <a:gd name="connsiteX35-227" fmla="*/ 1827546 w 2073835"/>
                <a:gd name="connsiteY35-228" fmla="*/ 1018179 h 1018179"/>
                <a:gd name="connsiteX36-229" fmla="*/ 1826757 w 2073835"/>
                <a:gd name="connsiteY36-230" fmla="*/ 1011530 h 1018179"/>
                <a:gd name="connsiteX37-231" fmla="*/ 1286369 w 2073835"/>
                <a:gd name="connsiteY37-232" fmla="*/ 1011530 h 1018179"/>
                <a:gd name="connsiteX38-233" fmla="*/ 1284390 w 2073835"/>
                <a:gd name="connsiteY38-234" fmla="*/ 991895 h 1018179"/>
                <a:gd name="connsiteX39-235" fmla="*/ 993926 w 2073835"/>
                <a:gd name="connsiteY39-236" fmla="*/ 755160 h 1018179"/>
                <a:gd name="connsiteX40-237" fmla="*/ 703463 w 2073835"/>
                <a:gd name="connsiteY40-238" fmla="*/ 991895 h 1018179"/>
                <a:gd name="connsiteX41-239" fmla="*/ 701483 w 2073835"/>
                <a:gd name="connsiteY41-240" fmla="*/ 1011530 h 1018179"/>
                <a:gd name="connsiteX42-241" fmla="*/ 83785 w 2073835"/>
                <a:gd name="connsiteY42-242" fmla="*/ 1011530 h 1018179"/>
                <a:gd name="connsiteX43-243" fmla="*/ 84222 w 2073835"/>
                <a:gd name="connsiteY43-244" fmla="*/ 1002870 h 1018179"/>
                <a:gd name="connsiteX44-245" fmla="*/ 39947 w 2073835"/>
                <a:gd name="connsiteY44-246" fmla="*/ 1005608 h 1018179"/>
                <a:gd name="connsiteX45-247" fmla="*/ 1517 w 2073835"/>
                <a:gd name="connsiteY45-248" fmla="*/ 1014873 h 1018179"/>
                <a:gd name="connsiteX46-249" fmla="*/ 101434 w 2073835"/>
                <a:gd name="connsiteY46-250" fmla="*/ 882551 h 1018179"/>
                <a:gd name="connsiteX47-251" fmla="*/ 101449 w 2073835"/>
                <a:gd name="connsiteY47-252" fmla="*/ 882540 h 1018179"/>
                <a:gd name="connsiteX48-253" fmla="*/ 118438 w 2073835"/>
                <a:gd name="connsiteY48-254" fmla="*/ 796523 h 1018179"/>
                <a:gd name="connsiteX49-255" fmla="*/ 90983 w 2073835"/>
                <a:gd name="connsiteY49-256" fmla="*/ 806526 h 1018179"/>
                <a:gd name="connsiteX50-257" fmla="*/ 3409 w 2073835"/>
                <a:gd name="connsiteY50-258" fmla="*/ 852621 h 1018179"/>
                <a:gd name="connsiteX51-259" fmla="*/ 101028 w 2073835"/>
                <a:gd name="connsiteY51-260" fmla="*/ 646249 h 1018179"/>
                <a:gd name="connsiteX52-261" fmla="*/ 191411 w 2073835"/>
                <a:gd name="connsiteY52-262" fmla="*/ 592012 h 1018179"/>
                <a:gd name="connsiteX53-263" fmla="*/ 215724 w 2073835"/>
                <a:gd name="connsiteY53-264" fmla="*/ 582337 h 1018179"/>
                <a:gd name="connsiteX54-265" fmla="*/ 248732 w 2073835"/>
                <a:gd name="connsiteY54-266" fmla="*/ 530134 h 1018179"/>
                <a:gd name="connsiteX55-267" fmla="*/ 193673 w 2073835"/>
                <a:gd name="connsiteY55-268" fmla="*/ 531208 h 1018179"/>
                <a:gd name="connsiteX56-269" fmla="*/ 95890 w 2073835"/>
                <a:gd name="connsiteY56-270" fmla="*/ 546450 h 1018179"/>
                <a:gd name="connsiteX57-271" fmla="*/ 255095 w 2073835"/>
                <a:gd name="connsiteY57-272" fmla="*/ 382827 h 1018179"/>
                <a:gd name="connsiteX58-273" fmla="*/ 397175 w 2073835"/>
                <a:gd name="connsiteY58-274" fmla="*/ 358249 h 1018179"/>
                <a:gd name="connsiteX59-275" fmla="*/ 404243 w 2073835"/>
                <a:gd name="connsiteY59-276" fmla="*/ 358551 h 1018179"/>
                <a:gd name="connsiteX60-277" fmla="*/ 449181 w 2073835"/>
                <a:gd name="connsiteY60-278" fmla="*/ 324533 h 1018179"/>
                <a:gd name="connsiteX61-279" fmla="*/ 440910 w 2073835"/>
                <a:gd name="connsiteY61-280" fmla="*/ 321817 h 1018179"/>
                <a:gd name="connsiteX62-281" fmla="*/ 284963 w 2073835"/>
                <a:gd name="connsiteY62-282" fmla="*/ 293776 h 1018179"/>
                <a:gd name="connsiteX63-283" fmla="*/ 483374 w 2073835"/>
                <a:gd name="connsiteY63-284" fmla="*/ 180851 h 1018179"/>
                <a:gd name="connsiteX64-285" fmla="*/ 644966 w 2073835"/>
                <a:gd name="connsiteY64-286" fmla="*/ 201719 h 1018179"/>
                <a:gd name="connsiteX65-287" fmla="*/ 654610 w 2073835"/>
                <a:gd name="connsiteY65-288" fmla="*/ 205195 h 1018179"/>
                <a:gd name="connsiteX66-289" fmla="*/ 659458 w 2073835"/>
                <a:gd name="connsiteY66-290" fmla="*/ 202751 h 1018179"/>
                <a:gd name="connsiteX67-291" fmla="*/ 693065 w 2073835"/>
                <a:gd name="connsiteY67-292" fmla="*/ 191267 h 1018179"/>
                <a:gd name="connsiteX68-293" fmla="*/ 667080 w 2073835"/>
                <a:gd name="connsiteY68-294" fmla="*/ 172930 h 1018179"/>
                <a:gd name="connsiteX69-295" fmla="*/ 526180 w 2073835"/>
                <a:gd name="connsiteY69-296" fmla="*/ 100454 h 1018179"/>
                <a:gd name="connsiteX70-297" fmla="*/ 683757 w 2073835"/>
                <a:gd name="connsiteY70-298" fmla="*/ 48863 h 1018179"/>
                <a:gd name="connsiteX71-299" fmla="*/ 748960 w 2073835"/>
                <a:gd name="connsiteY71-300" fmla="*/ 50577 h 1018179"/>
                <a:gd name="connsiteX72-301" fmla="*/ 881341 w 2073835"/>
                <a:gd name="connsiteY72-302" fmla="*/ 107728 h 1018179"/>
                <a:gd name="connsiteX73-303" fmla="*/ 929904 w 2073835"/>
                <a:gd name="connsiteY73-304" fmla="*/ 142511 h 1018179"/>
                <a:gd name="connsiteX74-305" fmla="*/ 971678 w 2073835"/>
                <a:gd name="connsiteY74-306" fmla="*/ 140534 h 1018179"/>
                <a:gd name="connsiteX75-307" fmla="*/ 960141 w 2073835"/>
                <a:gd name="connsiteY75-308" fmla="*/ 125282 h 1018179"/>
                <a:gd name="connsiteX76-309" fmla="*/ 847922 w 2073835"/>
                <a:gd name="connsiteY76-310" fmla="*/ 13423 h 1018179"/>
                <a:gd name="connsiteX77-311" fmla="*/ 941222 w 2073835"/>
                <a:gd name="connsiteY77-312" fmla="*/ 1295 h 1018179"/>
                <a:gd name="connsiteX0-313" fmla="*/ 941222 w 2073835"/>
                <a:gd name="connsiteY0-314" fmla="*/ 1295 h 1018179"/>
                <a:gd name="connsiteX1-315" fmla="*/ 1075324 w 2073835"/>
                <a:gd name="connsiteY1-316" fmla="*/ 33590 h 1018179"/>
                <a:gd name="connsiteX2-317" fmla="*/ 1184084 w 2073835"/>
                <a:gd name="connsiteY2-318" fmla="*/ 128259 h 1018179"/>
                <a:gd name="connsiteX3-319" fmla="*/ 1212920 w 2073835"/>
                <a:gd name="connsiteY3-320" fmla="*/ 166945 h 1018179"/>
                <a:gd name="connsiteX4-321" fmla="*/ 1242709 w 2073835"/>
                <a:gd name="connsiteY4-322" fmla="*/ 174112 h 1018179"/>
                <a:gd name="connsiteX5-323" fmla="*/ 1238958 w 2073835"/>
                <a:gd name="connsiteY5-324" fmla="*/ 157124 h 1018179"/>
                <a:gd name="connsiteX6-325" fmla="*/ 1183625 w 2073835"/>
                <a:gd name="connsiteY6-326" fmla="*/ 8652 h 1018179"/>
                <a:gd name="connsiteX7-327" fmla="*/ 1196051 w 2073835"/>
                <a:gd name="connsiteY7-328" fmla="*/ 6190 h 1018179"/>
                <a:gd name="connsiteX8-329" fmla="*/ 1381889 w 2073835"/>
                <a:gd name="connsiteY8-330" fmla="*/ 121834 h 1018179"/>
                <a:gd name="connsiteX9-331" fmla="*/ 1441247 w 2073835"/>
                <a:gd name="connsiteY9-332" fmla="*/ 253240 h 1018179"/>
                <a:gd name="connsiteX10-333" fmla="*/ 1442778 w 2073835"/>
                <a:gd name="connsiteY10-334" fmla="*/ 260415 h 1018179"/>
                <a:gd name="connsiteX11-335" fmla="*/ 1476284 w 2073835"/>
                <a:gd name="connsiteY11-336" fmla="*/ 277306 h 1018179"/>
                <a:gd name="connsiteX12-337" fmla="*/ 1497407 w 2073835"/>
                <a:gd name="connsiteY12-338" fmla="*/ 262750 h 1018179"/>
                <a:gd name="connsiteX13-339" fmla="*/ 1478496 w 2073835"/>
                <a:gd name="connsiteY13-340" fmla="*/ 105434 h 1018179"/>
                <a:gd name="connsiteX14-341" fmla="*/ 1644628 w 2073835"/>
                <a:gd name="connsiteY14-342" fmla="*/ 262020 h 1018179"/>
                <a:gd name="connsiteX15-343" fmla="*/ 1671460 w 2073835"/>
                <a:gd name="connsiteY15-344" fmla="*/ 403691 h 1018179"/>
                <a:gd name="connsiteX16-345" fmla="*/ 1670350 w 2073835"/>
                <a:gd name="connsiteY16-346" fmla="*/ 445054 h 1018179"/>
                <a:gd name="connsiteX17-347" fmla="*/ 1694126 w 2073835"/>
                <a:gd name="connsiteY17-348" fmla="*/ 470904 h 1018179"/>
                <a:gd name="connsiteX18-349" fmla="*/ 1707195 w 2073835"/>
                <a:gd name="connsiteY18-350" fmla="*/ 443083 h 1018179"/>
                <a:gd name="connsiteX19-351" fmla="*/ 1743850 w 2073835"/>
                <a:gd name="connsiteY19-352" fmla="*/ 303968 h 1018179"/>
                <a:gd name="connsiteX20-353" fmla="*/ 1836628 w 2073835"/>
                <a:gd name="connsiteY20-354" fmla="*/ 512562 h 1018179"/>
                <a:gd name="connsiteX21-355" fmla="*/ 1818797 w 2073835"/>
                <a:gd name="connsiteY21-356" fmla="*/ 616449 h 1018179"/>
                <a:gd name="connsiteX22-357" fmla="*/ 1809330 w 2073835"/>
                <a:gd name="connsiteY22-358" fmla="*/ 643932 h 1018179"/>
                <a:gd name="connsiteX23-359" fmla="*/ 1835289 w 2073835"/>
                <a:gd name="connsiteY23-360" fmla="*/ 688763 h 1018179"/>
                <a:gd name="connsiteX24-361" fmla="*/ 1841046 w 2073835"/>
                <a:gd name="connsiteY24-362" fmla="*/ 678131 h 1018179"/>
                <a:gd name="connsiteX25-363" fmla="*/ 1928839 w 2073835"/>
                <a:gd name="connsiteY25-364" fmla="*/ 546229 h 1018179"/>
                <a:gd name="connsiteX26-365" fmla="*/ 1953464 w 2073835"/>
                <a:gd name="connsiteY26-366" fmla="*/ 773194 h 1018179"/>
                <a:gd name="connsiteX27-367" fmla="*/ 1925321 w 2073835"/>
                <a:gd name="connsiteY27-368" fmla="*/ 833887 h 1018179"/>
                <a:gd name="connsiteX28-369" fmla="*/ 1887788 w 2073835"/>
                <a:gd name="connsiteY28-370" fmla="*/ 889545 h 1018179"/>
                <a:gd name="connsiteX29-371" fmla="*/ 1901384 w 2073835"/>
                <a:gd name="connsiteY29-372" fmla="*/ 958383 h 1018179"/>
                <a:gd name="connsiteX30-373" fmla="*/ 1901664 w 2073835"/>
                <a:gd name="connsiteY30-374" fmla="*/ 963928 h 1018179"/>
                <a:gd name="connsiteX31-375" fmla="*/ 1911505 w 2073835"/>
                <a:gd name="connsiteY31-376" fmla="*/ 960749 h 1018179"/>
                <a:gd name="connsiteX32-377" fmla="*/ 2059875 w 2073835"/>
                <a:gd name="connsiteY32-378" fmla="*/ 818704 h 1018179"/>
                <a:gd name="connsiteX33-379" fmla="*/ 2053441 w 2073835"/>
                <a:gd name="connsiteY33-380" fmla="*/ 1018052 h 1018179"/>
                <a:gd name="connsiteX34-381" fmla="*/ 2053388 w 2073835"/>
                <a:gd name="connsiteY34-382" fmla="*/ 1018179 h 1018179"/>
                <a:gd name="connsiteX35-383" fmla="*/ 1827546 w 2073835"/>
                <a:gd name="connsiteY35-384" fmla="*/ 1018179 h 1018179"/>
                <a:gd name="connsiteX36-385" fmla="*/ 1826757 w 2073835"/>
                <a:gd name="connsiteY36-386" fmla="*/ 1011530 h 1018179"/>
                <a:gd name="connsiteX37-387" fmla="*/ 1286369 w 2073835"/>
                <a:gd name="connsiteY37-388" fmla="*/ 1011530 h 1018179"/>
                <a:gd name="connsiteX38-389" fmla="*/ 1284390 w 2073835"/>
                <a:gd name="connsiteY38-390" fmla="*/ 991895 h 1018179"/>
                <a:gd name="connsiteX39-391" fmla="*/ 993926 w 2073835"/>
                <a:gd name="connsiteY39-392" fmla="*/ 755160 h 1018179"/>
                <a:gd name="connsiteX40-393" fmla="*/ 703463 w 2073835"/>
                <a:gd name="connsiteY40-394" fmla="*/ 991895 h 1018179"/>
                <a:gd name="connsiteX41-395" fmla="*/ 701483 w 2073835"/>
                <a:gd name="connsiteY41-396" fmla="*/ 1011530 h 1018179"/>
                <a:gd name="connsiteX42-397" fmla="*/ 83785 w 2073835"/>
                <a:gd name="connsiteY42-398" fmla="*/ 1011530 h 1018179"/>
                <a:gd name="connsiteX43-399" fmla="*/ 84222 w 2073835"/>
                <a:gd name="connsiteY43-400" fmla="*/ 1002870 h 1018179"/>
                <a:gd name="connsiteX44-401" fmla="*/ 39947 w 2073835"/>
                <a:gd name="connsiteY44-402" fmla="*/ 1005608 h 1018179"/>
                <a:gd name="connsiteX45-403" fmla="*/ 1517 w 2073835"/>
                <a:gd name="connsiteY45-404" fmla="*/ 1014873 h 1018179"/>
                <a:gd name="connsiteX46-405" fmla="*/ 101434 w 2073835"/>
                <a:gd name="connsiteY46-406" fmla="*/ 882551 h 1018179"/>
                <a:gd name="connsiteX47-407" fmla="*/ 101449 w 2073835"/>
                <a:gd name="connsiteY47-408" fmla="*/ 882540 h 1018179"/>
                <a:gd name="connsiteX48-409" fmla="*/ 118438 w 2073835"/>
                <a:gd name="connsiteY48-410" fmla="*/ 796523 h 1018179"/>
                <a:gd name="connsiteX49-411" fmla="*/ 90983 w 2073835"/>
                <a:gd name="connsiteY49-412" fmla="*/ 806526 h 1018179"/>
                <a:gd name="connsiteX50-413" fmla="*/ 3409 w 2073835"/>
                <a:gd name="connsiteY50-414" fmla="*/ 852621 h 1018179"/>
                <a:gd name="connsiteX51-415" fmla="*/ 101028 w 2073835"/>
                <a:gd name="connsiteY51-416" fmla="*/ 646249 h 1018179"/>
                <a:gd name="connsiteX52-417" fmla="*/ 191411 w 2073835"/>
                <a:gd name="connsiteY52-418" fmla="*/ 592012 h 1018179"/>
                <a:gd name="connsiteX53-419" fmla="*/ 215724 w 2073835"/>
                <a:gd name="connsiteY53-420" fmla="*/ 582337 h 1018179"/>
                <a:gd name="connsiteX54-421" fmla="*/ 248732 w 2073835"/>
                <a:gd name="connsiteY54-422" fmla="*/ 530134 h 1018179"/>
                <a:gd name="connsiteX55-423" fmla="*/ 193673 w 2073835"/>
                <a:gd name="connsiteY55-424" fmla="*/ 531208 h 1018179"/>
                <a:gd name="connsiteX56-425" fmla="*/ 95890 w 2073835"/>
                <a:gd name="connsiteY56-426" fmla="*/ 546450 h 1018179"/>
                <a:gd name="connsiteX57-427" fmla="*/ 255095 w 2073835"/>
                <a:gd name="connsiteY57-428" fmla="*/ 382827 h 1018179"/>
                <a:gd name="connsiteX58-429" fmla="*/ 397175 w 2073835"/>
                <a:gd name="connsiteY58-430" fmla="*/ 358249 h 1018179"/>
                <a:gd name="connsiteX59-431" fmla="*/ 404243 w 2073835"/>
                <a:gd name="connsiteY59-432" fmla="*/ 358551 h 1018179"/>
                <a:gd name="connsiteX60-433" fmla="*/ 449181 w 2073835"/>
                <a:gd name="connsiteY60-434" fmla="*/ 324533 h 1018179"/>
                <a:gd name="connsiteX61-435" fmla="*/ 440910 w 2073835"/>
                <a:gd name="connsiteY61-436" fmla="*/ 321817 h 1018179"/>
                <a:gd name="connsiteX62-437" fmla="*/ 284963 w 2073835"/>
                <a:gd name="connsiteY62-438" fmla="*/ 293776 h 1018179"/>
                <a:gd name="connsiteX63-439" fmla="*/ 483374 w 2073835"/>
                <a:gd name="connsiteY63-440" fmla="*/ 180851 h 1018179"/>
                <a:gd name="connsiteX64-441" fmla="*/ 644966 w 2073835"/>
                <a:gd name="connsiteY64-442" fmla="*/ 201719 h 1018179"/>
                <a:gd name="connsiteX65-443" fmla="*/ 654610 w 2073835"/>
                <a:gd name="connsiteY65-444" fmla="*/ 205195 h 1018179"/>
                <a:gd name="connsiteX66-445" fmla="*/ 659458 w 2073835"/>
                <a:gd name="connsiteY66-446" fmla="*/ 202751 h 1018179"/>
                <a:gd name="connsiteX67-447" fmla="*/ 693065 w 2073835"/>
                <a:gd name="connsiteY67-448" fmla="*/ 191267 h 1018179"/>
                <a:gd name="connsiteX68-449" fmla="*/ 667080 w 2073835"/>
                <a:gd name="connsiteY68-450" fmla="*/ 172930 h 1018179"/>
                <a:gd name="connsiteX69-451" fmla="*/ 526180 w 2073835"/>
                <a:gd name="connsiteY69-452" fmla="*/ 100454 h 1018179"/>
                <a:gd name="connsiteX70-453" fmla="*/ 683757 w 2073835"/>
                <a:gd name="connsiteY70-454" fmla="*/ 48863 h 1018179"/>
                <a:gd name="connsiteX71-455" fmla="*/ 748960 w 2073835"/>
                <a:gd name="connsiteY71-456" fmla="*/ 50577 h 1018179"/>
                <a:gd name="connsiteX72-457" fmla="*/ 881341 w 2073835"/>
                <a:gd name="connsiteY72-458" fmla="*/ 107728 h 1018179"/>
                <a:gd name="connsiteX73-459" fmla="*/ 929904 w 2073835"/>
                <a:gd name="connsiteY73-460" fmla="*/ 142511 h 1018179"/>
                <a:gd name="connsiteX74-461" fmla="*/ 971678 w 2073835"/>
                <a:gd name="connsiteY74-462" fmla="*/ 140534 h 1018179"/>
                <a:gd name="connsiteX75-463" fmla="*/ 960141 w 2073835"/>
                <a:gd name="connsiteY75-464" fmla="*/ 125282 h 1018179"/>
                <a:gd name="connsiteX76-465" fmla="*/ 847922 w 2073835"/>
                <a:gd name="connsiteY76-466" fmla="*/ 13423 h 1018179"/>
                <a:gd name="connsiteX77-467" fmla="*/ 941222 w 2073835"/>
                <a:gd name="connsiteY77-468" fmla="*/ 1295 h 1018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Lst>
              <a:rect l="l" t="t" r="r" b="b"/>
              <a:pathLst>
                <a:path w="2073835" h="1018179">
                  <a:moveTo>
                    <a:pt x="941222" y="1295"/>
                  </a:moveTo>
                  <a:cubicBezTo>
                    <a:pt x="988502" y="4884"/>
                    <a:pt x="1042582" y="15877"/>
                    <a:pt x="1075324" y="33590"/>
                  </a:cubicBezTo>
                  <a:cubicBezTo>
                    <a:pt x="1108067" y="51303"/>
                    <a:pt x="1150410" y="89527"/>
                    <a:pt x="1184084" y="128259"/>
                  </a:cubicBezTo>
                  <a:lnTo>
                    <a:pt x="1212920" y="166945"/>
                  </a:lnTo>
                  <a:lnTo>
                    <a:pt x="1242709" y="174112"/>
                  </a:lnTo>
                  <a:lnTo>
                    <a:pt x="1238958" y="157124"/>
                  </a:lnTo>
                  <a:cubicBezTo>
                    <a:pt x="1225363" y="102775"/>
                    <a:pt x="1202918" y="31293"/>
                    <a:pt x="1183625" y="8652"/>
                  </a:cubicBezTo>
                  <a:cubicBezTo>
                    <a:pt x="1186124" y="6526"/>
                    <a:pt x="1190398" y="5769"/>
                    <a:pt x="1196051" y="6190"/>
                  </a:cubicBezTo>
                  <a:cubicBezTo>
                    <a:pt x="1235619" y="9136"/>
                    <a:pt x="1342742" y="69763"/>
                    <a:pt x="1381889" y="121834"/>
                  </a:cubicBezTo>
                  <a:cubicBezTo>
                    <a:pt x="1404259" y="151591"/>
                    <a:pt x="1426798" y="203993"/>
                    <a:pt x="1441247" y="253240"/>
                  </a:cubicBezTo>
                  <a:lnTo>
                    <a:pt x="1442778" y="260415"/>
                  </a:lnTo>
                  <a:lnTo>
                    <a:pt x="1476284" y="277306"/>
                  </a:lnTo>
                  <a:lnTo>
                    <a:pt x="1497407" y="262750"/>
                  </a:lnTo>
                  <a:cubicBezTo>
                    <a:pt x="1496959" y="206727"/>
                    <a:pt x="1491931" y="131974"/>
                    <a:pt x="1478496" y="105434"/>
                  </a:cubicBezTo>
                  <a:cubicBezTo>
                    <a:pt x="1501933" y="93596"/>
                    <a:pt x="1615120" y="193665"/>
                    <a:pt x="1644628" y="262020"/>
                  </a:cubicBezTo>
                  <a:cubicBezTo>
                    <a:pt x="1659383" y="296197"/>
                    <a:pt x="1668983" y="352427"/>
                    <a:pt x="1671460" y="403691"/>
                  </a:cubicBezTo>
                  <a:lnTo>
                    <a:pt x="1670350" y="445054"/>
                  </a:lnTo>
                  <a:lnTo>
                    <a:pt x="1694126" y="470904"/>
                  </a:lnTo>
                  <a:lnTo>
                    <a:pt x="1707195" y="443083"/>
                  </a:lnTo>
                  <a:cubicBezTo>
                    <a:pt x="1728416" y="391232"/>
                    <a:pt x="1745995" y="333637"/>
                    <a:pt x="1743850" y="303968"/>
                  </a:cubicBezTo>
                  <a:cubicBezTo>
                    <a:pt x="1770041" y="302098"/>
                    <a:pt x="1835805" y="438115"/>
                    <a:pt x="1836628" y="512562"/>
                  </a:cubicBezTo>
                  <a:cubicBezTo>
                    <a:pt x="1836937" y="540480"/>
                    <a:pt x="1829781" y="578721"/>
                    <a:pt x="1818797" y="616449"/>
                  </a:cubicBezTo>
                  <a:lnTo>
                    <a:pt x="1809330" y="643932"/>
                  </a:lnTo>
                  <a:lnTo>
                    <a:pt x="1835289" y="688763"/>
                  </a:lnTo>
                  <a:lnTo>
                    <a:pt x="1841046" y="678131"/>
                  </a:lnTo>
                  <a:cubicBezTo>
                    <a:pt x="1877090" y="635241"/>
                    <a:pt x="1921818" y="575135"/>
                    <a:pt x="1928839" y="546229"/>
                  </a:cubicBezTo>
                  <a:cubicBezTo>
                    <a:pt x="1954349" y="552449"/>
                    <a:pt x="1975421" y="702052"/>
                    <a:pt x="1953464" y="773194"/>
                  </a:cubicBezTo>
                  <a:cubicBezTo>
                    <a:pt x="1947975" y="790979"/>
                    <a:pt x="1937925" y="812119"/>
                    <a:pt x="1925321" y="833887"/>
                  </a:cubicBezTo>
                  <a:lnTo>
                    <a:pt x="1887788" y="889545"/>
                  </a:lnTo>
                  <a:lnTo>
                    <a:pt x="1901384" y="958383"/>
                  </a:lnTo>
                  <a:cubicBezTo>
                    <a:pt x="1901477" y="960231"/>
                    <a:pt x="1901571" y="962080"/>
                    <a:pt x="1901664" y="963928"/>
                  </a:cubicBezTo>
                  <a:lnTo>
                    <a:pt x="1911505" y="960749"/>
                  </a:lnTo>
                  <a:cubicBezTo>
                    <a:pt x="1950867" y="932901"/>
                    <a:pt x="2043479" y="854818"/>
                    <a:pt x="2059875" y="818704"/>
                  </a:cubicBezTo>
                  <a:cubicBezTo>
                    <a:pt x="2080786" y="828219"/>
                    <a:pt x="2077854" y="944947"/>
                    <a:pt x="2053441" y="1018052"/>
                  </a:cubicBezTo>
                  <a:cubicBezTo>
                    <a:pt x="2053423" y="1018094"/>
                    <a:pt x="2053406" y="1018137"/>
                    <a:pt x="2053388" y="1018179"/>
                  </a:cubicBezTo>
                  <a:lnTo>
                    <a:pt x="1827546" y="1018179"/>
                  </a:lnTo>
                  <a:lnTo>
                    <a:pt x="1826757" y="1011530"/>
                  </a:lnTo>
                  <a:lnTo>
                    <a:pt x="1286369" y="1011530"/>
                  </a:lnTo>
                  <a:lnTo>
                    <a:pt x="1284390" y="991895"/>
                  </a:lnTo>
                  <a:cubicBezTo>
                    <a:pt x="1256743" y="856791"/>
                    <a:pt x="1137203" y="755160"/>
                    <a:pt x="993926" y="755160"/>
                  </a:cubicBezTo>
                  <a:cubicBezTo>
                    <a:pt x="850649" y="755160"/>
                    <a:pt x="731109" y="856791"/>
                    <a:pt x="703463" y="991895"/>
                  </a:cubicBezTo>
                  <a:lnTo>
                    <a:pt x="701483" y="1011530"/>
                  </a:lnTo>
                  <a:lnTo>
                    <a:pt x="83785" y="1011530"/>
                  </a:lnTo>
                  <a:cubicBezTo>
                    <a:pt x="83931" y="1008643"/>
                    <a:pt x="84076" y="1005757"/>
                    <a:pt x="84222" y="1002870"/>
                  </a:cubicBezTo>
                  <a:lnTo>
                    <a:pt x="39947" y="1005608"/>
                  </a:lnTo>
                  <a:cubicBezTo>
                    <a:pt x="23769" y="1007454"/>
                    <a:pt x="10305" y="1010281"/>
                    <a:pt x="1517" y="1014873"/>
                  </a:cubicBezTo>
                  <a:cubicBezTo>
                    <a:pt x="-7588" y="997412"/>
                    <a:pt x="45598" y="928657"/>
                    <a:pt x="101434" y="882551"/>
                  </a:cubicBezTo>
                  <a:cubicBezTo>
                    <a:pt x="101439" y="882547"/>
                    <a:pt x="101444" y="882544"/>
                    <a:pt x="101449" y="882540"/>
                  </a:cubicBezTo>
                  <a:lnTo>
                    <a:pt x="118438" y="796523"/>
                  </a:lnTo>
                  <a:lnTo>
                    <a:pt x="90983" y="806526"/>
                  </a:lnTo>
                  <a:cubicBezTo>
                    <a:pt x="53068" y="821590"/>
                    <a:pt x="17471" y="838638"/>
                    <a:pt x="3409" y="852621"/>
                  </a:cubicBezTo>
                  <a:cubicBezTo>
                    <a:pt x="-15089" y="833988"/>
                    <a:pt x="45130" y="695427"/>
                    <a:pt x="101028" y="646249"/>
                  </a:cubicBezTo>
                  <a:cubicBezTo>
                    <a:pt x="121991" y="627807"/>
                    <a:pt x="155646" y="608291"/>
                    <a:pt x="191411" y="592012"/>
                  </a:cubicBezTo>
                  <a:lnTo>
                    <a:pt x="215724" y="582337"/>
                  </a:lnTo>
                  <a:lnTo>
                    <a:pt x="248732" y="530134"/>
                  </a:lnTo>
                  <a:lnTo>
                    <a:pt x="193673" y="531208"/>
                  </a:lnTo>
                  <a:cubicBezTo>
                    <a:pt x="152922" y="533178"/>
                    <a:pt x="113723" y="537776"/>
                    <a:pt x="95890" y="546450"/>
                  </a:cubicBezTo>
                  <a:cubicBezTo>
                    <a:pt x="84425" y="522829"/>
                    <a:pt x="186280" y="411246"/>
                    <a:pt x="255095" y="382827"/>
                  </a:cubicBezTo>
                  <a:cubicBezTo>
                    <a:pt x="289503" y="368617"/>
                    <a:pt x="345879" y="359912"/>
                    <a:pt x="397175" y="358249"/>
                  </a:cubicBezTo>
                  <a:lnTo>
                    <a:pt x="404243" y="358551"/>
                  </a:lnTo>
                  <a:lnTo>
                    <a:pt x="449181" y="324533"/>
                  </a:lnTo>
                  <a:lnTo>
                    <a:pt x="440910" y="321817"/>
                  </a:lnTo>
                  <a:cubicBezTo>
                    <a:pt x="387218" y="305821"/>
                    <a:pt x="314275" y="288712"/>
                    <a:pt x="284963" y="293776"/>
                  </a:cubicBezTo>
                  <a:cubicBezTo>
                    <a:pt x="280515" y="267898"/>
                    <a:pt x="409371" y="189023"/>
                    <a:pt x="483374" y="180851"/>
                  </a:cubicBezTo>
                  <a:cubicBezTo>
                    <a:pt x="525001" y="176254"/>
                    <a:pt x="591399" y="186076"/>
                    <a:pt x="644966" y="201719"/>
                  </a:cubicBezTo>
                  <a:lnTo>
                    <a:pt x="654610" y="205195"/>
                  </a:lnTo>
                  <a:lnTo>
                    <a:pt x="659458" y="202751"/>
                  </a:lnTo>
                  <a:lnTo>
                    <a:pt x="693065" y="191267"/>
                  </a:lnTo>
                  <a:lnTo>
                    <a:pt x="667080" y="172930"/>
                  </a:lnTo>
                  <a:cubicBezTo>
                    <a:pt x="620425" y="141914"/>
                    <a:pt x="555690" y="104196"/>
                    <a:pt x="526180" y="100454"/>
                  </a:cubicBezTo>
                  <a:cubicBezTo>
                    <a:pt x="528673" y="80919"/>
                    <a:pt x="611592" y="54837"/>
                    <a:pt x="683757" y="48863"/>
                  </a:cubicBezTo>
                  <a:cubicBezTo>
                    <a:pt x="707812" y="46871"/>
                    <a:pt x="730673" y="47114"/>
                    <a:pt x="748960" y="50577"/>
                  </a:cubicBezTo>
                  <a:cubicBezTo>
                    <a:pt x="785536" y="57505"/>
                    <a:pt x="837491" y="81058"/>
                    <a:pt x="881341" y="107728"/>
                  </a:cubicBezTo>
                  <a:lnTo>
                    <a:pt x="929904" y="142511"/>
                  </a:lnTo>
                  <a:lnTo>
                    <a:pt x="971678" y="140534"/>
                  </a:lnTo>
                  <a:lnTo>
                    <a:pt x="960141" y="125282"/>
                  </a:lnTo>
                  <a:cubicBezTo>
                    <a:pt x="925115" y="81557"/>
                    <a:pt x="874900" y="25954"/>
                    <a:pt x="847922" y="13423"/>
                  </a:cubicBezTo>
                  <a:cubicBezTo>
                    <a:pt x="853462" y="1521"/>
                    <a:pt x="893941" y="-2294"/>
                    <a:pt x="941222" y="1295"/>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900" dirty="0">
                  <a:solidFill>
                    <a:schemeClr val="tx1"/>
                  </a:solidFill>
                  <a:latin typeface="微软雅黑" panose="020B0503020204020204" charset="-122"/>
                  <a:ea typeface="微软雅黑" panose="020B0503020204020204" charset="-122"/>
                </a:rPr>
                <a:t>                   </a:t>
              </a:r>
              <a:r>
                <a:rPr lang="en-US" altLang="zh-CN" sz="1600" dirty="0" err="1">
                  <a:solidFill>
                    <a:schemeClr val="tx1"/>
                  </a:solidFill>
                  <a:latin typeface="微软雅黑" panose="020B0503020204020204" charset="-122"/>
                  <a:ea typeface="微软雅黑" panose="020B0503020204020204" charset="-122"/>
                </a:rPr>
                <a:t>素质目标</a:t>
              </a:r>
              <a:endParaRPr lang="en-US" altLang="zh-CN" sz="1600" dirty="0">
                <a:solidFill>
                  <a:schemeClr val="tx1"/>
                </a:solidFill>
                <a:latin typeface="微软雅黑" panose="020B0503020204020204" charset="-122"/>
                <a:ea typeface="微软雅黑" panose="020B0503020204020204" charset="-122"/>
              </a:endParaRPr>
            </a:p>
          </p:txBody>
        </p:sp>
        <p:sp>
          <p:nvSpPr>
            <p:cNvPr id="39" name="矩形 38"/>
            <p:cNvSpPr/>
            <p:nvPr/>
          </p:nvSpPr>
          <p:spPr>
            <a:xfrm>
              <a:off x="8574645" y="2007077"/>
              <a:ext cx="2817609" cy="1598163"/>
            </a:xfrm>
            <a:prstGeom prst="rect">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dirty="0">
                <a:solidFill>
                  <a:schemeClr val="tx1"/>
                </a:solidFill>
                <a:latin typeface="微软雅黑" panose="020B0503020204020204" charset="-122"/>
                <a:ea typeface="微软雅黑" panose="020B0503020204020204" charset="-122"/>
              </a:endParaRPr>
            </a:p>
          </p:txBody>
        </p:sp>
        <p:grpSp>
          <p:nvGrpSpPr>
            <p:cNvPr id="40" name="组合 37"/>
            <p:cNvGrpSpPr/>
            <p:nvPr/>
          </p:nvGrpSpPr>
          <p:grpSpPr>
            <a:xfrm>
              <a:off x="9878627" y="3455784"/>
              <a:ext cx="182961" cy="1278056"/>
              <a:chOff x="6038577" y="2302601"/>
              <a:chExt cx="130628" cy="975087"/>
            </a:xfrm>
          </p:grpSpPr>
          <p:cxnSp>
            <p:nvCxnSpPr>
              <p:cNvPr id="41" name="直接连接符 40"/>
              <p:cNvCxnSpPr>
                <a:endCxn id="44" idx="0"/>
              </p:cNvCxnSpPr>
              <p:nvPr/>
            </p:nvCxnSpPr>
            <p:spPr>
              <a:xfrm flipH="1">
                <a:off x="6103891" y="2302601"/>
                <a:ext cx="5988" cy="844459"/>
              </a:xfrm>
              <a:prstGeom prst="line">
                <a:avLst/>
              </a:prstGeom>
              <a:gradFill flip="none" rotWithShape="1">
                <a:gsLst>
                  <a:gs pos="0">
                    <a:srgbClr val="BE1247"/>
                  </a:gs>
                  <a:gs pos="33000">
                    <a:srgbClr val="D2144F"/>
                  </a:gs>
                  <a:gs pos="96000">
                    <a:srgbClr val="F87477"/>
                  </a:gs>
                  <a:gs pos="100000">
                    <a:srgbClr val="FA9496"/>
                  </a:gs>
                </a:gsLst>
                <a:lin ang="0" scaled="1"/>
                <a:tileRect/>
              </a:gradFill>
              <a:ln w="3175">
                <a:solidFill>
                  <a:srgbClr val="FF7F7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44" name="椭圆 43"/>
              <p:cNvSpPr/>
              <p:nvPr/>
            </p:nvSpPr>
            <p:spPr>
              <a:xfrm>
                <a:off x="6038577" y="3147060"/>
                <a:ext cx="130628" cy="130628"/>
              </a:xfrm>
              <a:prstGeom prst="ellipse">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tx1"/>
                  </a:solidFill>
                  <a:latin typeface="微软雅黑" panose="020B0503020204020204" charset="-122"/>
                  <a:ea typeface="微软雅黑" panose="020B0503020204020204" charset="-122"/>
                </a:endParaRPr>
              </a:p>
            </p:txBody>
          </p:sp>
        </p:grpSp>
        <p:sp>
          <p:nvSpPr>
            <p:cNvPr id="49" name="文本框 14"/>
            <p:cNvSpPr txBox="1"/>
            <p:nvPr/>
          </p:nvSpPr>
          <p:spPr>
            <a:xfrm>
              <a:off x="8637222" y="2077419"/>
              <a:ext cx="2789511" cy="1719267"/>
            </a:xfrm>
            <a:prstGeom prst="rect">
              <a:avLst/>
            </a:prstGeom>
            <a:solidFill>
              <a:schemeClr val="bg1">
                <a:lumMod val="85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zh-CN" sz="1200" b="1" dirty="0">
                  <a:solidFill>
                    <a:schemeClr val="tx1">
                      <a:lumMod val="50000"/>
                      <a:lumOff val="50000"/>
                    </a:schemeClr>
                  </a:solidFill>
                  <a:latin typeface="微软雅黑" panose="020B0503020204020204" charset="-122"/>
                  <a:ea typeface="微软雅黑" panose="020B0503020204020204" charset="-122"/>
                </a:rPr>
                <a:t>◇ 培养自觉遵循用药原则的意识</a:t>
              </a:r>
            </a:p>
            <a:p>
              <a:pPr algn="l"/>
              <a:r>
                <a:rPr lang="zh-CN" altLang="zh-CN" sz="1200" b="1" dirty="0">
                  <a:solidFill>
                    <a:schemeClr val="tx1">
                      <a:lumMod val="50000"/>
                      <a:lumOff val="50000"/>
                    </a:schemeClr>
                  </a:solidFill>
                  <a:latin typeface="微软雅黑" panose="020B0503020204020204" charset="-122"/>
                  <a:ea typeface="微软雅黑" panose="020B0503020204020204" charset="-122"/>
                </a:rPr>
                <a:t>◇ 与小组成员共同讨论各项常用给药的方法</a:t>
              </a:r>
            </a:p>
            <a:p>
              <a:pPr algn="l"/>
              <a:r>
                <a:rPr lang="zh-CN" altLang="zh-CN" sz="1200" b="1" dirty="0">
                  <a:solidFill>
                    <a:schemeClr val="tx1">
                      <a:lumMod val="50000"/>
                      <a:lumOff val="50000"/>
                    </a:schemeClr>
                  </a:solidFill>
                  <a:latin typeface="微软雅黑" panose="020B0503020204020204" charset="-122"/>
                  <a:ea typeface="微软雅黑" panose="020B0503020204020204" charset="-122"/>
                </a:rPr>
                <a:t>◇ 与小组成员共同联系讨论如何正确使用常用药物，并分享学习经验</a:t>
              </a:r>
              <a:r>
                <a:rPr lang="zh-CN" altLang="en-US" sz="1200" b="1" dirty="0">
                  <a:solidFill>
                    <a:schemeClr val="tx1">
                      <a:lumMod val="50000"/>
                      <a:lumOff val="50000"/>
                    </a:schemeClr>
                  </a:solidFill>
                  <a:latin typeface="微软雅黑" panose="020B0503020204020204" charset="-122"/>
                  <a:ea typeface="微软雅黑" panose="020B0503020204020204" charset="-122"/>
                </a:rPr>
                <a:t>。</a:t>
              </a:r>
              <a:r>
                <a:rPr lang="zh-CN" altLang="zh-CN" sz="1200" b="1" dirty="0">
                  <a:solidFill>
                    <a:schemeClr val="tx1">
                      <a:lumMod val="50000"/>
                      <a:lumOff val="50000"/>
                    </a:schemeClr>
                  </a:solidFill>
                  <a:latin typeface="微软雅黑" panose="020B0503020204020204" charset="-122"/>
                  <a:ea typeface="微软雅黑" panose="020B0503020204020204" charset="-122"/>
                </a:rPr>
                <a:t> </a:t>
              </a:r>
            </a:p>
            <a:p>
              <a:pPr algn="l"/>
              <a:r>
                <a:rPr lang="en-US" altLang="zh-CN" sz="2800" kern="100" dirty="0">
                  <a:effectLst/>
                  <a:latin typeface="宋体" panose="02010600030101010101" pitchFamily="2" charset="-122"/>
                  <a:ea typeface="等线" panose="02010600030101010101" pitchFamily="2" charset="-122"/>
                  <a:cs typeface="宋体" panose="02010600030101010101" pitchFamily="2" charset="-122"/>
                </a:rPr>
                <a:t> </a:t>
              </a:r>
              <a:endParaRPr lang="zh-CN" altLang="zh-CN" sz="280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spTree>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900" decel="100000" fill="hold"/>
                                        <p:tgtEl>
                                          <p:spTgt spid="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10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900" decel="100000" fill="hold"/>
                                        <p:tgtEl>
                                          <p:spTgt spid="3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20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900" decel="100000" fill="hold"/>
                                        <p:tgtEl>
                                          <p:spTgt spid="3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980080" y="3126593"/>
            <a:ext cx="3325614" cy="924306"/>
            <a:chOff x="1290686" y="4697354"/>
            <a:chExt cx="4434152" cy="1232027"/>
          </a:xfrm>
          <a:solidFill>
            <a:srgbClr val="BFBFBF"/>
          </a:solidFill>
        </p:grpSpPr>
        <p:sp>
          <p:nvSpPr>
            <p:cNvPr id="32" name="Freeform 261"/>
            <p:cNvSpPr/>
            <p:nvPr/>
          </p:nvSpPr>
          <p:spPr bwMode="auto">
            <a:xfrm>
              <a:off x="1290686" y="4697354"/>
              <a:ext cx="4434152" cy="1232027"/>
            </a:xfrm>
            <a:custGeom>
              <a:avLst/>
              <a:gdLst>
                <a:gd name="T0" fmla="*/ 48 w 500"/>
                <a:gd name="T1" fmla="*/ 0 h 137"/>
                <a:gd name="T2" fmla="*/ 17 w 500"/>
                <a:gd name="T3" fmla="*/ 10 h 137"/>
                <a:gd name="T4" fmla="*/ 5 w 500"/>
                <a:gd name="T5" fmla="*/ 33 h 137"/>
                <a:gd name="T6" fmla="*/ 11 w 500"/>
                <a:gd name="T7" fmla="*/ 41 h 137"/>
                <a:gd name="T8" fmla="*/ 20 w 500"/>
                <a:gd name="T9" fmla="*/ 42 h 137"/>
                <a:gd name="T10" fmla="*/ 30 w 500"/>
                <a:gd name="T11" fmla="*/ 35 h 137"/>
                <a:gd name="T12" fmla="*/ 34 w 500"/>
                <a:gd name="T13" fmla="*/ 27 h 137"/>
                <a:gd name="T14" fmla="*/ 47 w 500"/>
                <a:gd name="T15" fmla="*/ 22 h 137"/>
                <a:gd name="T16" fmla="*/ 60 w 500"/>
                <a:gd name="T17" fmla="*/ 27 h 137"/>
                <a:gd name="T18" fmla="*/ 65 w 500"/>
                <a:gd name="T19" fmla="*/ 40 h 137"/>
                <a:gd name="T20" fmla="*/ 59 w 500"/>
                <a:gd name="T21" fmla="*/ 56 h 137"/>
                <a:gd name="T22" fmla="*/ 38 w 500"/>
                <a:gd name="T23" fmla="*/ 78 h 137"/>
                <a:gd name="T24" fmla="*/ 9 w 500"/>
                <a:gd name="T25" fmla="*/ 111 h 137"/>
                <a:gd name="T26" fmla="*/ 1 w 500"/>
                <a:gd name="T27" fmla="*/ 129 h 137"/>
                <a:gd name="T28" fmla="*/ 8 w 500"/>
                <a:gd name="T29" fmla="*/ 137 h 137"/>
                <a:gd name="T30" fmla="*/ 492 w 500"/>
                <a:gd name="T31" fmla="*/ 137 h 137"/>
                <a:gd name="T32" fmla="*/ 500 w 500"/>
                <a:gd name="T33" fmla="*/ 129 h 137"/>
                <a:gd name="T34" fmla="*/ 500 w 500"/>
                <a:gd name="T35" fmla="*/ 9 h 137"/>
                <a:gd name="T36" fmla="*/ 492 w 500"/>
                <a:gd name="T37" fmla="*/ 0 h 137"/>
                <a:gd name="T38" fmla="*/ 48 w 500"/>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0" h="137">
                  <a:moveTo>
                    <a:pt x="48" y="0"/>
                  </a:moveTo>
                  <a:cubicBezTo>
                    <a:pt x="36" y="0"/>
                    <a:pt x="25" y="3"/>
                    <a:pt x="17" y="10"/>
                  </a:cubicBezTo>
                  <a:cubicBezTo>
                    <a:pt x="9" y="16"/>
                    <a:pt x="5" y="33"/>
                    <a:pt x="5" y="33"/>
                  </a:cubicBezTo>
                  <a:cubicBezTo>
                    <a:pt x="4" y="37"/>
                    <a:pt x="6" y="41"/>
                    <a:pt x="11" y="41"/>
                  </a:cubicBezTo>
                  <a:cubicBezTo>
                    <a:pt x="20" y="42"/>
                    <a:pt x="20" y="42"/>
                    <a:pt x="20" y="42"/>
                  </a:cubicBezTo>
                  <a:cubicBezTo>
                    <a:pt x="25" y="43"/>
                    <a:pt x="29" y="39"/>
                    <a:pt x="30" y="35"/>
                  </a:cubicBezTo>
                  <a:cubicBezTo>
                    <a:pt x="30" y="35"/>
                    <a:pt x="31" y="30"/>
                    <a:pt x="34" y="27"/>
                  </a:cubicBezTo>
                  <a:cubicBezTo>
                    <a:pt x="37" y="24"/>
                    <a:pt x="42" y="22"/>
                    <a:pt x="47" y="22"/>
                  </a:cubicBezTo>
                  <a:cubicBezTo>
                    <a:pt x="53" y="22"/>
                    <a:pt x="57" y="23"/>
                    <a:pt x="60" y="27"/>
                  </a:cubicBezTo>
                  <a:cubicBezTo>
                    <a:pt x="63" y="30"/>
                    <a:pt x="65" y="34"/>
                    <a:pt x="65" y="40"/>
                  </a:cubicBezTo>
                  <a:cubicBezTo>
                    <a:pt x="65" y="45"/>
                    <a:pt x="63" y="51"/>
                    <a:pt x="59" y="56"/>
                  </a:cubicBezTo>
                  <a:cubicBezTo>
                    <a:pt x="57" y="60"/>
                    <a:pt x="50" y="67"/>
                    <a:pt x="38" y="78"/>
                  </a:cubicBezTo>
                  <a:cubicBezTo>
                    <a:pt x="23" y="92"/>
                    <a:pt x="14" y="103"/>
                    <a:pt x="9" y="111"/>
                  </a:cubicBezTo>
                  <a:cubicBezTo>
                    <a:pt x="4" y="119"/>
                    <a:pt x="1" y="129"/>
                    <a:pt x="1" y="129"/>
                  </a:cubicBezTo>
                  <a:cubicBezTo>
                    <a:pt x="0" y="133"/>
                    <a:pt x="3" y="137"/>
                    <a:pt x="8" y="137"/>
                  </a:cubicBezTo>
                  <a:cubicBezTo>
                    <a:pt x="492" y="137"/>
                    <a:pt x="492" y="137"/>
                    <a:pt x="492" y="137"/>
                  </a:cubicBezTo>
                  <a:cubicBezTo>
                    <a:pt x="497" y="137"/>
                    <a:pt x="500" y="133"/>
                    <a:pt x="500" y="129"/>
                  </a:cubicBezTo>
                  <a:cubicBezTo>
                    <a:pt x="500" y="9"/>
                    <a:pt x="500" y="9"/>
                    <a:pt x="500" y="9"/>
                  </a:cubicBezTo>
                  <a:cubicBezTo>
                    <a:pt x="500" y="4"/>
                    <a:pt x="497" y="0"/>
                    <a:pt x="492" y="0"/>
                  </a:cubicBezTo>
                  <a:cubicBezTo>
                    <a:pt x="492" y="0"/>
                    <a:pt x="49" y="0"/>
                    <a:pt x="48" y="0"/>
                  </a:cubicBezTo>
                  <a:close/>
                </a:path>
              </a:pathLst>
            </a:custGeom>
            <a:grpFill/>
            <a:ln>
              <a:noFill/>
            </a:ln>
            <a:effectLst/>
          </p:spPr>
          <p:txBody>
            <a:bodyPr vert="horz" wrap="square" lIns="91440" tIns="45720" rIns="91440" bIns="45720" numCol="1" anchor="t" anchorCtr="0" compatLnSpc="1"/>
            <a:lstStyle/>
            <a:p>
              <a:endParaRPr lang="zh-CN" altLang="en-US"/>
            </a:p>
          </p:txBody>
        </p:sp>
        <p:sp>
          <p:nvSpPr>
            <p:cNvPr id="35" name="Rectangle 42"/>
            <p:cNvSpPr/>
            <p:nvPr/>
          </p:nvSpPr>
          <p:spPr>
            <a:xfrm flipH="1">
              <a:off x="2446609" y="5095290"/>
              <a:ext cx="2795871" cy="450051"/>
            </a:xfrm>
            <a:prstGeom prst="rect">
              <a:avLst/>
            </a:prstGeom>
            <a:grpFill/>
            <a:ln w="12700" cap="flat" cmpd="sng" algn="ctr">
              <a:noFill/>
              <a:prstDash val="solid"/>
            </a:ln>
            <a:effectLst/>
          </p:spPr>
          <p:txBody>
            <a:bodyPr lIns="91440" tIns="0" rIns="91440" bIns="0" rtlCol="0" anchor="t"/>
            <a:lstStyle/>
            <a:p>
              <a:r>
                <a:rPr lang="zh-CN" altLang="zh-CN" sz="2000" kern="100" dirty="0">
                  <a:effectLst/>
                  <a:ea typeface="宋体" panose="02010600030101010101" pitchFamily="2" charset="-122"/>
                  <a:cs typeface="宋体" panose="02010600030101010101" pitchFamily="2" charset="-122"/>
                </a:rPr>
                <a:t>药物的分布变化</a:t>
              </a:r>
              <a:endParaRPr lang="en-US" altLang="zh-CN" sz="1400" dirty="0">
                <a:solidFill>
                  <a:srgbClr val="FFFFFF"/>
                </a:solidFill>
                <a:latin typeface="微软雅黑" panose="020B0503020204020204" charset="-122"/>
                <a:ea typeface="微软雅黑" panose="020B0503020204020204" charset="-122"/>
              </a:endParaRPr>
            </a:p>
          </p:txBody>
        </p:sp>
      </p:grpSp>
      <p:grpSp>
        <p:nvGrpSpPr>
          <p:cNvPr id="36" name="组合 35"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5067126" y="1366032"/>
            <a:ext cx="3294282" cy="924306"/>
            <a:chOff x="6740081" y="2350664"/>
            <a:chExt cx="4392376" cy="1232027"/>
          </a:xfrm>
          <a:solidFill>
            <a:srgbClr val="BFBFBF"/>
          </a:solidFill>
        </p:grpSpPr>
        <p:sp>
          <p:nvSpPr>
            <p:cNvPr id="37" name="Freeform 394"/>
            <p:cNvSpPr/>
            <p:nvPr/>
          </p:nvSpPr>
          <p:spPr bwMode="auto">
            <a:xfrm>
              <a:off x="6740081" y="2350664"/>
              <a:ext cx="4392376" cy="1232027"/>
            </a:xfrm>
            <a:custGeom>
              <a:avLst/>
              <a:gdLst>
                <a:gd name="T0" fmla="*/ 499 w 499"/>
                <a:gd name="T1" fmla="*/ 9 h 138"/>
                <a:gd name="T2" fmla="*/ 491 w 499"/>
                <a:gd name="T3" fmla="*/ 1 h 138"/>
                <a:gd name="T4" fmla="*/ 43 w 499"/>
                <a:gd name="T5" fmla="*/ 0 h 138"/>
                <a:gd name="T6" fmla="*/ 23 w 499"/>
                <a:gd name="T7" fmla="*/ 4 h 138"/>
                <a:gd name="T8" fmla="*/ 9 w 499"/>
                <a:gd name="T9" fmla="*/ 16 h 138"/>
                <a:gd name="T10" fmla="*/ 3 w 499"/>
                <a:gd name="T11" fmla="*/ 27 h 138"/>
                <a:gd name="T12" fmla="*/ 9 w 499"/>
                <a:gd name="T13" fmla="*/ 37 h 138"/>
                <a:gd name="T14" fmla="*/ 17 w 499"/>
                <a:gd name="T15" fmla="*/ 38 h 138"/>
                <a:gd name="T16" fmla="*/ 27 w 499"/>
                <a:gd name="T17" fmla="*/ 31 h 138"/>
                <a:gd name="T18" fmla="*/ 31 w 499"/>
                <a:gd name="T19" fmla="*/ 26 h 138"/>
                <a:gd name="T20" fmla="*/ 42 w 499"/>
                <a:gd name="T21" fmla="*/ 21 h 138"/>
                <a:gd name="T22" fmla="*/ 53 w 499"/>
                <a:gd name="T23" fmla="*/ 25 h 138"/>
                <a:gd name="T24" fmla="*/ 57 w 499"/>
                <a:gd name="T25" fmla="*/ 36 h 138"/>
                <a:gd name="T26" fmla="*/ 52 w 499"/>
                <a:gd name="T27" fmla="*/ 49 h 138"/>
                <a:gd name="T28" fmla="*/ 44 w 499"/>
                <a:gd name="T29" fmla="*/ 53 h 138"/>
                <a:gd name="T30" fmla="*/ 34 w 499"/>
                <a:gd name="T31" fmla="*/ 62 h 138"/>
                <a:gd name="T32" fmla="*/ 34 w 499"/>
                <a:gd name="T33" fmla="*/ 67 h 138"/>
                <a:gd name="T34" fmla="*/ 41 w 499"/>
                <a:gd name="T35" fmla="*/ 73 h 138"/>
                <a:gd name="T36" fmla="*/ 45 w 499"/>
                <a:gd name="T37" fmla="*/ 73 h 138"/>
                <a:gd name="T38" fmla="*/ 57 w 499"/>
                <a:gd name="T39" fmla="*/ 79 h 138"/>
                <a:gd name="T40" fmla="*/ 63 w 499"/>
                <a:gd name="T41" fmla="*/ 94 h 138"/>
                <a:gd name="T42" fmla="*/ 57 w 499"/>
                <a:gd name="T43" fmla="*/ 111 h 138"/>
                <a:gd name="T44" fmla="*/ 44 w 499"/>
                <a:gd name="T45" fmla="*/ 117 h 138"/>
                <a:gd name="T46" fmla="*/ 31 w 499"/>
                <a:gd name="T47" fmla="*/ 112 h 138"/>
                <a:gd name="T48" fmla="*/ 26 w 499"/>
                <a:gd name="T49" fmla="*/ 105 h 138"/>
                <a:gd name="T50" fmla="*/ 16 w 499"/>
                <a:gd name="T51" fmla="*/ 98 h 138"/>
                <a:gd name="T52" fmla="*/ 7 w 499"/>
                <a:gd name="T53" fmla="*/ 99 h 138"/>
                <a:gd name="T54" fmla="*/ 1 w 499"/>
                <a:gd name="T55" fmla="*/ 108 h 138"/>
                <a:gd name="T56" fmla="*/ 13 w 499"/>
                <a:gd name="T57" fmla="*/ 128 h 138"/>
                <a:gd name="T58" fmla="*/ 44 w 499"/>
                <a:gd name="T59" fmla="*/ 138 h 138"/>
                <a:gd name="T60" fmla="*/ 491 w 499"/>
                <a:gd name="T61" fmla="*/ 137 h 138"/>
                <a:gd name="T62" fmla="*/ 499 w 499"/>
                <a:gd name="T63" fmla="*/ 129 h 138"/>
                <a:gd name="T64" fmla="*/ 499 w 499"/>
                <a:gd name="T65" fmla="*/ 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9" h="138">
                  <a:moveTo>
                    <a:pt x="499" y="9"/>
                  </a:moveTo>
                  <a:cubicBezTo>
                    <a:pt x="499" y="5"/>
                    <a:pt x="496" y="1"/>
                    <a:pt x="491" y="1"/>
                  </a:cubicBezTo>
                  <a:cubicBezTo>
                    <a:pt x="491" y="1"/>
                    <a:pt x="47" y="0"/>
                    <a:pt x="43" y="0"/>
                  </a:cubicBezTo>
                  <a:cubicBezTo>
                    <a:pt x="36" y="0"/>
                    <a:pt x="29" y="1"/>
                    <a:pt x="23" y="4"/>
                  </a:cubicBezTo>
                  <a:cubicBezTo>
                    <a:pt x="17" y="7"/>
                    <a:pt x="12" y="11"/>
                    <a:pt x="9" y="16"/>
                  </a:cubicBezTo>
                  <a:cubicBezTo>
                    <a:pt x="5" y="20"/>
                    <a:pt x="3" y="27"/>
                    <a:pt x="3" y="27"/>
                  </a:cubicBezTo>
                  <a:cubicBezTo>
                    <a:pt x="2" y="32"/>
                    <a:pt x="5" y="36"/>
                    <a:pt x="9" y="37"/>
                  </a:cubicBezTo>
                  <a:cubicBezTo>
                    <a:pt x="17" y="38"/>
                    <a:pt x="17" y="38"/>
                    <a:pt x="17" y="38"/>
                  </a:cubicBezTo>
                  <a:cubicBezTo>
                    <a:pt x="21" y="39"/>
                    <a:pt x="26" y="36"/>
                    <a:pt x="27" y="31"/>
                  </a:cubicBezTo>
                  <a:cubicBezTo>
                    <a:pt x="27" y="31"/>
                    <a:pt x="28" y="29"/>
                    <a:pt x="31" y="26"/>
                  </a:cubicBezTo>
                  <a:cubicBezTo>
                    <a:pt x="34" y="23"/>
                    <a:pt x="38" y="21"/>
                    <a:pt x="42" y="21"/>
                  </a:cubicBezTo>
                  <a:cubicBezTo>
                    <a:pt x="47" y="21"/>
                    <a:pt x="50" y="22"/>
                    <a:pt x="53" y="25"/>
                  </a:cubicBezTo>
                  <a:cubicBezTo>
                    <a:pt x="56" y="28"/>
                    <a:pt x="57" y="32"/>
                    <a:pt x="57" y="36"/>
                  </a:cubicBezTo>
                  <a:cubicBezTo>
                    <a:pt x="57" y="42"/>
                    <a:pt x="55" y="46"/>
                    <a:pt x="52" y="49"/>
                  </a:cubicBezTo>
                  <a:cubicBezTo>
                    <a:pt x="48" y="52"/>
                    <a:pt x="44" y="53"/>
                    <a:pt x="44" y="53"/>
                  </a:cubicBezTo>
                  <a:cubicBezTo>
                    <a:pt x="39" y="53"/>
                    <a:pt x="35" y="57"/>
                    <a:pt x="34" y="62"/>
                  </a:cubicBezTo>
                  <a:cubicBezTo>
                    <a:pt x="34" y="67"/>
                    <a:pt x="34" y="67"/>
                    <a:pt x="34" y="67"/>
                  </a:cubicBezTo>
                  <a:cubicBezTo>
                    <a:pt x="33" y="71"/>
                    <a:pt x="36" y="74"/>
                    <a:pt x="41" y="73"/>
                  </a:cubicBezTo>
                  <a:cubicBezTo>
                    <a:pt x="41" y="73"/>
                    <a:pt x="41" y="73"/>
                    <a:pt x="45" y="73"/>
                  </a:cubicBezTo>
                  <a:cubicBezTo>
                    <a:pt x="50" y="73"/>
                    <a:pt x="54" y="75"/>
                    <a:pt x="57" y="79"/>
                  </a:cubicBezTo>
                  <a:cubicBezTo>
                    <a:pt x="61" y="83"/>
                    <a:pt x="63" y="88"/>
                    <a:pt x="63" y="94"/>
                  </a:cubicBezTo>
                  <a:cubicBezTo>
                    <a:pt x="63" y="101"/>
                    <a:pt x="61" y="107"/>
                    <a:pt x="57" y="111"/>
                  </a:cubicBezTo>
                  <a:cubicBezTo>
                    <a:pt x="54" y="115"/>
                    <a:pt x="49" y="117"/>
                    <a:pt x="44" y="117"/>
                  </a:cubicBezTo>
                  <a:cubicBezTo>
                    <a:pt x="39" y="117"/>
                    <a:pt x="34" y="115"/>
                    <a:pt x="31" y="112"/>
                  </a:cubicBezTo>
                  <a:cubicBezTo>
                    <a:pt x="27" y="108"/>
                    <a:pt x="26" y="105"/>
                    <a:pt x="26" y="105"/>
                  </a:cubicBezTo>
                  <a:cubicBezTo>
                    <a:pt x="25" y="101"/>
                    <a:pt x="21" y="97"/>
                    <a:pt x="16" y="98"/>
                  </a:cubicBezTo>
                  <a:cubicBezTo>
                    <a:pt x="7" y="99"/>
                    <a:pt x="7" y="99"/>
                    <a:pt x="7" y="99"/>
                  </a:cubicBezTo>
                  <a:cubicBezTo>
                    <a:pt x="3" y="100"/>
                    <a:pt x="0" y="104"/>
                    <a:pt x="1" y="108"/>
                  </a:cubicBezTo>
                  <a:cubicBezTo>
                    <a:pt x="1" y="108"/>
                    <a:pt x="5" y="121"/>
                    <a:pt x="13" y="128"/>
                  </a:cubicBezTo>
                  <a:cubicBezTo>
                    <a:pt x="21" y="135"/>
                    <a:pt x="32" y="138"/>
                    <a:pt x="44" y="138"/>
                  </a:cubicBezTo>
                  <a:cubicBezTo>
                    <a:pt x="48" y="138"/>
                    <a:pt x="491" y="137"/>
                    <a:pt x="491" y="137"/>
                  </a:cubicBezTo>
                  <a:cubicBezTo>
                    <a:pt x="496" y="137"/>
                    <a:pt x="499" y="134"/>
                    <a:pt x="499" y="129"/>
                  </a:cubicBezTo>
                  <a:lnTo>
                    <a:pt x="499" y="9"/>
                  </a:lnTo>
                  <a:close/>
                </a:path>
              </a:pathLst>
            </a:custGeom>
            <a:grpFill/>
            <a:ln>
              <a:noFill/>
            </a:ln>
            <a:effectLst/>
          </p:spPr>
          <p:txBody>
            <a:bodyPr vert="horz" wrap="square" lIns="91440" tIns="45720" rIns="91440" bIns="45720" numCol="1" anchor="t" anchorCtr="0" compatLnSpc="1"/>
            <a:lstStyle/>
            <a:p>
              <a:endParaRPr lang="zh-CN" altLang="en-US"/>
            </a:p>
          </p:txBody>
        </p:sp>
        <p:sp>
          <p:nvSpPr>
            <p:cNvPr id="40" name="Rectangle 42"/>
            <p:cNvSpPr/>
            <p:nvPr/>
          </p:nvSpPr>
          <p:spPr>
            <a:xfrm flipH="1">
              <a:off x="7881974" y="2789151"/>
              <a:ext cx="2816119" cy="289329"/>
            </a:xfrm>
            <a:prstGeom prst="rect">
              <a:avLst/>
            </a:prstGeom>
            <a:grpFill/>
            <a:ln w="12700" cap="flat" cmpd="sng" algn="ctr">
              <a:noFill/>
              <a:prstDash val="solid"/>
            </a:ln>
            <a:effectLst/>
          </p:spPr>
          <p:txBody>
            <a:bodyPr lIns="91440" tIns="0" rIns="91440" bIns="0" rtlCol="0" anchor="t"/>
            <a:lstStyle/>
            <a:p>
              <a:r>
                <a:rPr lang="zh-CN" altLang="zh-CN" sz="2000" kern="100" dirty="0">
                  <a:effectLst/>
                  <a:ea typeface="宋体" panose="02010600030101010101" pitchFamily="2" charset="-122"/>
                  <a:cs typeface="宋体" panose="02010600030101010101" pitchFamily="2" charset="-122"/>
                </a:rPr>
                <a:t>药物的代谢缓慢</a:t>
              </a:r>
              <a:endParaRPr lang="en-US" altLang="zh-CN" sz="1400" dirty="0">
                <a:solidFill>
                  <a:srgbClr val="FFFFFF"/>
                </a:solidFill>
                <a:latin typeface="微软雅黑" panose="020B0503020204020204" charset="-122"/>
                <a:ea typeface="微软雅黑" panose="020B0503020204020204" charset="-122"/>
              </a:endParaRPr>
            </a:p>
          </p:txBody>
        </p:sp>
      </p:grpSp>
      <p:grpSp>
        <p:nvGrpSpPr>
          <p:cNvPr id="41" name="组合 40"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887585" y="1351273"/>
            <a:ext cx="3349214" cy="953823"/>
            <a:chOff x="1167360" y="2330990"/>
            <a:chExt cx="4465618" cy="1271371"/>
          </a:xfrm>
        </p:grpSpPr>
        <p:sp>
          <p:nvSpPr>
            <p:cNvPr id="42" name="Freeform 128"/>
            <p:cNvSpPr/>
            <p:nvPr/>
          </p:nvSpPr>
          <p:spPr bwMode="auto">
            <a:xfrm>
              <a:off x="1167360" y="2330990"/>
              <a:ext cx="4465618" cy="1271371"/>
            </a:xfrm>
            <a:custGeom>
              <a:avLst/>
              <a:gdLst>
                <a:gd name="T0" fmla="*/ 47 w 485"/>
                <a:gd name="T1" fmla="*/ 0 h 136"/>
                <a:gd name="T2" fmla="*/ 35 w 485"/>
                <a:gd name="T3" fmla="*/ 7 h 136"/>
                <a:gd name="T4" fmla="*/ 23 w 485"/>
                <a:gd name="T5" fmla="*/ 22 h 136"/>
                <a:gd name="T6" fmla="*/ 8 w 485"/>
                <a:gd name="T7" fmla="*/ 31 h 136"/>
                <a:gd name="T8" fmla="*/ 0 w 485"/>
                <a:gd name="T9" fmla="*/ 43 h 136"/>
                <a:gd name="T10" fmla="*/ 0 w 485"/>
                <a:gd name="T11" fmla="*/ 50 h 136"/>
                <a:gd name="T12" fmla="*/ 8 w 485"/>
                <a:gd name="T13" fmla="*/ 55 h 136"/>
                <a:gd name="T14" fmla="*/ 27 w 485"/>
                <a:gd name="T15" fmla="*/ 43 h 136"/>
                <a:gd name="T16" fmla="*/ 34 w 485"/>
                <a:gd name="T17" fmla="*/ 47 h 136"/>
                <a:gd name="T18" fmla="*/ 34 w 485"/>
                <a:gd name="T19" fmla="*/ 128 h 136"/>
                <a:gd name="T20" fmla="*/ 42 w 485"/>
                <a:gd name="T21" fmla="*/ 136 h 136"/>
                <a:gd name="T22" fmla="*/ 477 w 485"/>
                <a:gd name="T23" fmla="*/ 136 h 136"/>
                <a:gd name="T24" fmla="*/ 485 w 485"/>
                <a:gd name="T25" fmla="*/ 128 h 136"/>
                <a:gd name="T26" fmla="*/ 485 w 485"/>
                <a:gd name="T27" fmla="*/ 8 h 136"/>
                <a:gd name="T28" fmla="*/ 477 w 485"/>
                <a:gd name="T29" fmla="*/ 0 h 136"/>
                <a:gd name="T30" fmla="*/ 47 w 485"/>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5" h="136">
                  <a:moveTo>
                    <a:pt x="47" y="0"/>
                  </a:moveTo>
                  <a:cubicBezTo>
                    <a:pt x="43" y="0"/>
                    <a:pt x="37" y="3"/>
                    <a:pt x="35" y="7"/>
                  </a:cubicBezTo>
                  <a:cubicBezTo>
                    <a:pt x="35" y="7"/>
                    <a:pt x="31" y="15"/>
                    <a:pt x="23" y="22"/>
                  </a:cubicBezTo>
                  <a:cubicBezTo>
                    <a:pt x="15" y="28"/>
                    <a:pt x="8" y="31"/>
                    <a:pt x="8" y="31"/>
                  </a:cubicBezTo>
                  <a:cubicBezTo>
                    <a:pt x="4" y="33"/>
                    <a:pt x="0" y="38"/>
                    <a:pt x="0" y="43"/>
                  </a:cubicBezTo>
                  <a:cubicBezTo>
                    <a:pt x="0" y="50"/>
                    <a:pt x="0" y="50"/>
                    <a:pt x="0" y="50"/>
                  </a:cubicBezTo>
                  <a:cubicBezTo>
                    <a:pt x="0" y="54"/>
                    <a:pt x="4" y="56"/>
                    <a:pt x="8" y="55"/>
                  </a:cubicBezTo>
                  <a:cubicBezTo>
                    <a:pt x="27" y="43"/>
                    <a:pt x="27" y="43"/>
                    <a:pt x="27" y="43"/>
                  </a:cubicBezTo>
                  <a:cubicBezTo>
                    <a:pt x="31" y="40"/>
                    <a:pt x="34" y="42"/>
                    <a:pt x="34" y="47"/>
                  </a:cubicBezTo>
                  <a:cubicBezTo>
                    <a:pt x="34" y="128"/>
                    <a:pt x="34" y="128"/>
                    <a:pt x="34" y="128"/>
                  </a:cubicBezTo>
                  <a:cubicBezTo>
                    <a:pt x="34" y="133"/>
                    <a:pt x="38" y="136"/>
                    <a:pt x="42" y="136"/>
                  </a:cubicBezTo>
                  <a:cubicBezTo>
                    <a:pt x="477" y="136"/>
                    <a:pt x="477" y="136"/>
                    <a:pt x="477" y="136"/>
                  </a:cubicBezTo>
                  <a:cubicBezTo>
                    <a:pt x="482" y="136"/>
                    <a:pt x="485" y="133"/>
                    <a:pt x="485" y="128"/>
                  </a:cubicBezTo>
                  <a:cubicBezTo>
                    <a:pt x="485" y="8"/>
                    <a:pt x="485" y="8"/>
                    <a:pt x="485" y="8"/>
                  </a:cubicBezTo>
                  <a:cubicBezTo>
                    <a:pt x="485" y="4"/>
                    <a:pt x="482" y="0"/>
                    <a:pt x="477" y="0"/>
                  </a:cubicBezTo>
                  <a:lnTo>
                    <a:pt x="47" y="0"/>
                  </a:lnTo>
                  <a:close/>
                </a:path>
              </a:pathLst>
            </a:custGeom>
            <a:solidFill>
              <a:srgbClr val="FF7F7F"/>
            </a:solidFill>
            <a:ln>
              <a:noFill/>
            </a:ln>
            <a:effectLst/>
          </p:spPr>
          <p:txBody>
            <a:bodyPr vert="horz" wrap="square" lIns="91440" tIns="45720" rIns="91440" bIns="45720" numCol="1" anchor="t" anchorCtr="0" compatLnSpc="1"/>
            <a:lstStyle/>
            <a:p>
              <a:endParaRPr lang="zh-CN" altLang="en-US"/>
            </a:p>
          </p:txBody>
        </p:sp>
        <p:sp>
          <p:nvSpPr>
            <p:cNvPr id="45" name="Rectangle 42"/>
            <p:cNvSpPr/>
            <p:nvPr/>
          </p:nvSpPr>
          <p:spPr>
            <a:xfrm flipH="1">
              <a:off x="2217512" y="2772695"/>
              <a:ext cx="3024969" cy="305784"/>
            </a:xfrm>
            <a:prstGeom prst="rect">
              <a:avLst/>
            </a:prstGeom>
            <a:noFill/>
            <a:ln w="12700" cap="flat" cmpd="sng" algn="ctr">
              <a:noFill/>
              <a:prstDash val="solid"/>
            </a:ln>
            <a:effectLst/>
          </p:spPr>
          <p:txBody>
            <a:bodyPr lIns="91440" tIns="0" rIns="91440" bIns="0" rtlCol="0" anchor="t"/>
            <a:lstStyle/>
            <a:p>
              <a:r>
                <a:rPr lang="zh-CN" altLang="zh-CN" sz="2000" kern="100" dirty="0">
                  <a:effectLst/>
                  <a:ea typeface="宋体" panose="02010600030101010101" pitchFamily="2" charset="-122"/>
                  <a:cs typeface="宋体" panose="02010600030101010101" pitchFamily="2" charset="-122"/>
                </a:rPr>
                <a:t>药物的吸收减慢</a:t>
              </a:r>
              <a:endParaRPr lang="en-US" altLang="zh-CN" sz="1200" dirty="0">
                <a:solidFill>
                  <a:srgbClr val="FFFFFF"/>
                </a:solidFill>
                <a:latin typeface="微软雅黑" panose="020B0503020204020204" charset="-122"/>
                <a:ea typeface="微软雅黑" panose="020B0503020204020204" charset="-122"/>
              </a:endParaRPr>
            </a:p>
          </p:txBody>
        </p:sp>
      </p:grpSp>
      <p:grpSp>
        <p:nvGrpSpPr>
          <p:cNvPr id="46" name="组合 45"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5012194" y="3126593"/>
            <a:ext cx="3349214" cy="924306"/>
            <a:chOff x="6666839" y="4697354"/>
            <a:chExt cx="4465618" cy="1232027"/>
          </a:xfrm>
          <a:solidFill>
            <a:srgbClr val="FF7F7F"/>
          </a:solidFill>
        </p:grpSpPr>
        <p:sp>
          <p:nvSpPr>
            <p:cNvPr id="47" name="Freeform 526"/>
            <p:cNvSpPr>
              <a:spLocks noEditPoints="1"/>
            </p:cNvSpPr>
            <p:nvPr/>
          </p:nvSpPr>
          <p:spPr bwMode="auto">
            <a:xfrm>
              <a:off x="6666839" y="4697354"/>
              <a:ext cx="4465618" cy="1232027"/>
            </a:xfrm>
            <a:custGeom>
              <a:avLst/>
              <a:gdLst>
                <a:gd name="T0" fmla="*/ 505 w 505"/>
                <a:gd name="T1" fmla="*/ 8 h 137"/>
                <a:gd name="T2" fmla="*/ 496 w 505"/>
                <a:gd name="T3" fmla="*/ 0 h 137"/>
                <a:gd name="T4" fmla="*/ 68 w 505"/>
                <a:gd name="T5" fmla="*/ 0 h 137"/>
                <a:gd name="T6" fmla="*/ 55 w 505"/>
                <a:gd name="T7" fmla="*/ 7 h 137"/>
                <a:gd name="T8" fmla="*/ 5 w 505"/>
                <a:gd name="T9" fmla="*/ 80 h 137"/>
                <a:gd name="T10" fmla="*/ 0 w 505"/>
                <a:gd name="T11" fmla="*/ 95 h 137"/>
                <a:gd name="T12" fmla="*/ 0 w 505"/>
                <a:gd name="T13" fmla="*/ 101 h 137"/>
                <a:gd name="T14" fmla="*/ 9 w 505"/>
                <a:gd name="T15" fmla="*/ 109 h 137"/>
                <a:gd name="T16" fmla="*/ 48 w 505"/>
                <a:gd name="T17" fmla="*/ 109 h 137"/>
                <a:gd name="T18" fmla="*/ 56 w 505"/>
                <a:gd name="T19" fmla="*/ 117 h 137"/>
                <a:gd name="T20" fmla="*/ 56 w 505"/>
                <a:gd name="T21" fmla="*/ 128 h 137"/>
                <a:gd name="T22" fmla="*/ 64 w 505"/>
                <a:gd name="T23" fmla="*/ 137 h 137"/>
                <a:gd name="T24" fmla="*/ 496 w 505"/>
                <a:gd name="T25" fmla="*/ 136 h 137"/>
                <a:gd name="T26" fmla="*/ 505 w 505"/>
                <a:gd name="T27" fmla="*/ 128 h 137"/>
                <a:gd name="T28" fmla="*/ 505 w 505"/>
                <a:gd name="T29" fmla="*/ 8 h 137"/>
                <a:gd name="T30" fmla="*/ 56 w 505"/>
                <a:gd name="T31" fmla="*/ 78 h 137"/>
                <a:gd name="T32" fmla="*/ 48 w 505"/>
                <a:gd name="T33" fmla="*/ 86 h 137"/>
                <a:gd name="T34" fmla="*/ 33 w 505"/>
                <a:gd name="T35" fmla="*/ 86 h 137"/>
                <a:gd name="T36" fmla="*/ 29 w 505"/>
                <a:gd name="T37" fmla="*/ 79 h 137"/>
                <a:gd name="T38" fmla="*/ 51 w 505"/>
                <a:gd name="T39" fmla="*/ 47 h 137"/>
                <a:gd name="T40" fmla="*/ 56 w 505"/>
                <a:gd name="T41" fmla="*/ 48 h 137"/>
                <a:gd name="T42" fmla="*/ 56 w 505"/>
                <a:gd name="T43" fmla="*/ 7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5" h="137">
                  <a:moveTo>
                    <a:pt x="505" y="8"/>
                  </a:moveTo>
                  <a:cubicBezTo>
                    <a:pt x="505" y="4"/>
                    <a:pt x="501" y="0"/>
                    <a:pt x="496" y="0"/>
                  </a:cubicBezTo>
                  <a:cubicBezTo>
                    <a:pt x="68" y="0"/>
                    <a:pt x="68" y="0"/>
                    <a:pt x="68" y="0"/>
                  </a:cubicBezTo>
                  <a:cubicBezTo>
                    <a:pt x="63" y="0"/>
                    <a:pt x="57" y="3"/>
                    <a:pt x="55" y="7"/>
                  </a:cubicBezTo>
                  <a:cubicBezTo>
                    <a:pt x="5" y="80"/>
                    <a:pt x="5" y="80"/>
                    <a:pt x="5" y="80"/>
                  </a:cubicBezTo>
                  <a:cubicBezTo>
                    <a:pt x="3" y="83"/>
                    <a:pt x="0" y="90"/>
                    <a:pt x="0" y="95"/>
                  </a:cubicBezTo>
                  <a:cubicBezTo>
                    <a:pt x="0" y="101"/>
                    <a:pt x="0" y="101"/>
                    <a:pt x="0" y="101"/>
                  </a:cubicBezTo>
                  <a:cubicBezTo>
                    <a:pt x="0" y="105"/>
                    <a:pt x="4" y="109"/>
                    <a:pt x="9" y="109"/>
                  </a:cubicBezTo>
                  <a:cubicBezTo>
                    <a:pt x="48" y="109"/>
                    <a:pt x="48" y="109"/>
                    <a:pt x="48" y="109"/>
                  </a:cubicBezTo>
                  <a:cubicBezTo>
                    <a:pt x="52" y="109"/>
                    <a:pt x="56" y="113"/>
                    <a:pt x="56" y="117"/>
                  </a:cubicBezTo>
                  <a:cubicBezTo>
                    <a:pt x="56" y="128"/>
                    <a:pt x="56" y="128"/>
                    <a:pt x="56" y="128"/>
                  </a:cubicBezTo>
                  <a:cubicBezTo>
                    <a:pt x="56" y="133"/>
                    <a:pt x="60" y="137"/>
                    <a:pt x="64" y="137"/>
                  </a:cubicBezTo>
                  <a:cubicBezTo>
                    <a:pt x="496" y="136"/>
                    <a:pt x="496" y="136"/>
                    <a:pt x="496" y="136"/>
                  </a:cubicBezTo>
                  <a:cubicBezTo>
                    <a:pt x="501" y="136"/>
                    <a:pt x="505" y="133"/>
                    <a:pt x="505" y="128"/>
                  </a:cubicBezTo>
                  <a:lnTo>
                    <a:pt x="505" y="8"/>
                  </a:lnTo>
                  <a:close/>
                  <a:moveTo>
                    <a:pt x="56" y="78"/>
                  </a:moveTo>
                  <a:cubicBezTo>
                    <a:pt x="56" y="83"/>
                    <a:pt x="52" y="86"/>
                    <a:pt x="48" y="86"/>
                  </a:cubicBezTo>
                  <a:cubicBezTo>
                    <a:pt x="33" y="86"/>
                    <a:pt x="33" y="86"/>
                    <a:pt x="33" y="86"/>
                  </a:cubicBezTo>
                  <a:cubicBezTo>
                    <a:pt x="29" y="86"/>
                    <a:pt x="27" y="83"/>
                    <a:pt x="29" y="79"/>
                  </a:cubicBezTo>
                  <a:cubicBezTo>
                    <a:pt x="51" y="47"/>
                    <a:pt x="51" y="47"/>
                    <a:pt x="51" y="47"/>
                  </a:cubicBezTo>
                  <a:cubicBezTo>
                    <a:pt x="54" y="43"/>
                    <a:pt x="56" y="44"/>
                    <a:pt x="56" y="48"/>
                  </a:cubicBezTo>
                  <a:lnTo>
                    <a:pt x="56" y="78"/>
                  </a:lnTo>
                  <a:close/>
                </a:path>
              </a:pathLst>
            </a:custGeom>
            <a:grpFill/>
            <a:ln>
              <a:noFill/>
            </a:ln>
            <a:effectLst/>
          </p:spPr>
          <p:txBody>
            <a:bodyPr vert="horz" wrap="square" lIns="91440" tIns="45720" rIns="91440" bIns="45720" numCol="1" anchor="t" anchorCtr="0" compatLnSpc="1"/>
            <a:lstStyle/>
            <a:p>
              <a:endParaRPr lang="zh-CN" altLang="en-US"/>
            </a:p>
          </p:txBody>
        </p:sp>
        <p:sp>
          <p:nvSpPr>
            <p:cNvPr id="50" name="Rectangle 42"/>
            <p:cNvSpPr/>
            <p:nvPr/>
          </p:nvSpPr>
          <p:spPr>
            <a:xfrm flipH="1">
              <a:off x="7600508" y="5105529"/>
              <a:ext cx="3379050" cy="450053"/>
            </a:xfrm>
            <a:prstGeom prst="rect">
              <a:avLst/>
            </a:prstGeom>
            <a:grpFill/>
            <a:ln w="12700" cap="flat" cmpd="sng" algn="ctr">
              <a:noFill/>
              <a:prstDash val="solid"/>
            </a:ln>
            <a:effectLst/>
          </p:spPr>
          <p:txBody>
            <a:bodyPr lIns="91440" tIns="0" rIns="91440" bIns="0" rtlCol="0" anchor="t"/>
            <a:lstStyle/>
            <a:p>
              <a:r>
                <a:rPr lang="zh-CN" altLang="zh-CN" sz="2000" kern="100" dirty="0">
                  <a:effectLst/>
                  <a:ea typeface="宋体" panose="02010600030101010101" pitchFamily="2" charset="-122"/>
                  <a:cs typeface="宋体" panose="02010600030101010101" pitchFamily="2" charset="-122"/>
                </a:rPr>
                <a:t>药物的排泄速度降低</a:t>
              </a:r>
              <a:endParaRPr lang="en-US" altLang="zh-CN" sz="1400" dirty="0">
                <a:solidFill>
                  <a:srgbClr val="FFFFFF"/>
                </a:solidFill>
                <a:latin typeface="微软雅黑" panose="020B0503020204020204" charset="-122"/>
                <a:ea typeface="微软雅黑" panose="020B0503020204020204" charset="-122"/>
              </a:endParaRPr>
            </a:p>
          </p:txBody>
        </p:sp>
      </p:grpSp>
      <p:grpSp>
        <p:nvGrpSpPr>
          <p:cNvPr id="2" name="组合 1">
            <a:extLst>
              <a:ext uri="{FF2B5EF4-FFF2-40B4-BE49-F238E27FC236}">
                <a16:creationId xmlns:a16="http://schemas.microsoft.com/office/drawing/2014/main" id="{D2BFD350-0249-32E7-1128-4990FDB962DF}"/>
              </a:ext>
            </a:extLst>
          </p:cNvPr>
          <p:cNvGrpSpPr/>
          <p:nvPr/>
        </p:nvGrpSpPr>
        <p:grpSpPr>
          <a:xfrm>
            <a:off x="122107" y="72019"/>
            <a:ext cx="5916930" cy="398780"/>
            <a:chOff x="162802" y="106676"/>
            <a:chExt cx="7888874" cy="590681"/>
          </a:xfrm>
        </p:grpSpPr>
        <p:sp>
          <p:nvSpPr>
            <p:cNvPr id="3" name="文本框 2">
              <a:extLst>
                <a:ext uri="{FF2B5EF4-FFF2-40B4-BE49-F238E27FC236}">
                  <a16:creationId xmlns:a16="http://schemas.microsoft.com/office/drawing/2014/main" id="{13A85CD3-7179-9936-5377-242F38E1139C}"/>
                </a:ext>
              </a:extLst>
            </p:cNvPr>
            <p:cNvSpPr txBox="1"/>
            <p:nvPr/>
          </p:nvSpPr>
          <p:spPr>
            <a:xfrm>
              <a:off x="923920" y="106676"/>
              <a:ext cx="7127756" cy="590681"/>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2  </a:t>
              </a:r>
              <a:r>
                <a:rPr lang="zh-CN" altLang="zh-CN" sz="2000" dirty="0">
                  <a:solidFill>
                    <a:srgbClr val="FF7F7F"/>
                  </a:solidFill>
                  <a:latin typeface="微软雅黑" panose="020B0503020204020204" charset="-122"/>
                  <a:ea typeface="微软雅黑" panose="020B0503020204020204" charset="-122"/>
                </a:rPr>
                <a:t>老年人用药的相关知识</a:t>
              </a:r>
              <a:endParaRPr lang="zh-CN" altLang="en-US" sz="2000" dirty="0">
                <a:solidFill>
                  <a:srgbClr val="FF7F7F"/>
                </a:solidFill>
                <a:latin typeface="微软雅黑" panose="020B0503020204020204" charset="-122"/>
                <a:ea typeface="微软雅黑" panose="020B0503020204020204" charset="-122"/>
              </a:endParaRPr>
            </a:p>
          </p:txBody>
        </p:sp>
        <p:grpSp>
          <p:nvGrpSpPr>
            <p:cNvPr id="4" name="组合 3">
              <a:extLst>
                <a:ext uri="{FF2B5EF4-FFF2-40B4-BE49-F238E27FC236}">
                  <a16:creationId xmlns:a16="http://schemas.microsoft.com/office/drawing/2014/main" id="{A83659A3-8643-0D45-774A-143645975A2D}"/>
                </a:ext>
              </a:extLst>
            </p:cNvPr>
            <p:cNvGrpSpPr/>
            <p:nvPr/>
          </p:nvGrpSpPr>
          <p:grpSpPr>
            <a:xfrm>
              <a:off x="162802" y="132600"/>
              <a:ext cx="729287" cy="445249"/>
              <a:chOff x="7304087" y="2314113"/>
              <a:chExt cx="1001487" cy="611434"/>
            </a:xfrm>
          </p:grpSpPr>
          <p:sp>
            <p:nvSpPr>
              <p:cNvPr id="5" name="对角圆角矩形 10">
                <a:extLst>
                  <a:ext uri="{FF2B5EF4-FFF2-40B4-BE49-F238E27FC236}">
                    <a16:creationId xmlns:a16="http://schemas.microsoft.com/office/drawing/2014/main" id="{B6A7B582-FD67-0E3D-354E-6B45F14F4625}"/>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FE24F63C-1000-FE60-63FE-BB492D760C17}"/>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8" name="文本框 7">
            <a:extLst>
              <a:ext uri="{FF2B5EF4-FFF2-40B4-BE49-F238E27FC236}">
                <a16:creationId xmlns:a16="http://schemas.microsoft.com/office/drawing/2014/main" id="{0EE1844C-C3EA-0F7A-F107-6940FBFC8C31}"/>
              </a:ext>
            </a:extLst>
          </p:cNvPr>
          <p:cNvSpPr txBox="1"/>
          <p:nvPr/>
        </p:nvSpPr>
        <p:spPr>
          <a:xfrm>
            <a:off x="178245" y="606872"/>
            <a:ext cx="5080000" cy="323165"/>
          </a:xfrm>
          <a:prstGeom prst="rect">
            <a:avLst/>
          </a:prstGeom>
          <a:noFill/>
          <a:ln w="9525">
            <a:noFill/>
          </a:ln>
        </p:spPr>
        <p:txBody>
          <a:bodyPr>
            <a:spAutoFit/>
          </a:bodyPr>
          <a:lstStyle/>
          <a:p>
            <a:pPr indent="406400" algn="l">
              <a:lnSpc>
                <a:spcPts val="1800"/>
              </a:lnSpc>
            </a:pPr>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一、老年人用药的特点</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9606956"/>
      </p:ext>
    </p:extLst>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2800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750" fill="hold"/>
                                        <p:tgtEl>
                                          <p:spTgt spid="41"/>
                                        </p:tgtEl>
                                        <p:attrNameLst>
                                          <p:attrName>ppt_x</p:attrName>
                                        </p:attrNameLst>
                                      </p:cBhvr>
                                      <p:tavLst>
                                        <p:tav tm="0">
                                          <p:val>
                                            <p:strVal val="0-#ppt_w/2"/>
                                          </p:val>
                                        </p:tav>
                                        <p:tav tm="100000">
                                          <p:val>
                                            <p:strVal val="#ppt_x"/>
                                          </p:val>
                                        </p:tav>
                                      </p:tavLst>
                                    </p:anim>
                                    <p:anim calcmode="lin" valueType="num">
                                      <p:cBhvr additive="base">
                                        <p:cTn id="8" dur="750" fill="hold"/>
                                        <p:tgtEl>
                                          <p:spTgt spid="41"/>
                                        </p:tgtEl>
                                        <p:attrNameLst>
                                          <p:attrName>ppt_y</p:attrName>
                                        </p:attrNameLst>
                                      </p:cBhvr>
                                      <p:tavLst>
                                        <p:tav tm="0">
                                          <p:val>
                                            <p:strVal val="#ppt_y"/>
                                          </p:val>
                                        </p:tav>
                                        <p:tav tm="100000">
                                          <p:val>
                                            <p:strVal val="#ppt_y"/>
                                          </p:val>
                                        </p:tav>
                                      </p:tavLst>
                                    </p:anim>
                                  </p:childTnLst>
                                </p:cTn>
                              </p:par>
                              <p:par>
                                <p:cTn id="9" presetID="2" presetClass="entr" presetSubtype="8" decel="28000" fill="hold" nodeType="withEffect">
                                  <p:stCondLst>
                                    <p:cond delay="1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0-#ppt_w/2"/>
                                          </p:val>
                                        </p:tav>
                                        <p:tav tm="100000">
                                          <p:val>
                                            <p:strVal val="#ppt_x"/>
                                          </p:val>
                                        </p:tav>
                                      </p:tavLst>
                                    </p:anim>
                                    <p:anim calcmode="lin" valueType="num">
                                      <p:cBhvr additive="base">
                                        <p:cTn id="12" dur="75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900"/>
                            </p:stCondLst>
                            <p:childTnLst>
                              <p:par>
                                <p:cTn id="14" presetID="2" presetClass="entr" presetSubtype="2" decel="28000"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750" fill="hold"/>
                                        <p:tgtEl>
                                          <p:spTgt spid="36"/>
                                        </p:tgtEl>
                                        <p:attrNameLst>
                                          <p:attrName>ppt_x</p:attrName>
                                        </p:attrNameLst>
                                      </p:cBhvr>
                                      <p:tavLst>
                                        <p:tav tm="0">
                                          <p:val>
                                            <p:strVal val="1+#ppt_w/2"/>
                                          </p:val>
                                        </p:tav>
                                        <p:tav tm="100000">
                                          <p:val>
                                            <p:strVal val="#ppt_x"/>
                                          </p:val>
                                        </p:tav>
                                      </p:tavLst>
                                    </p:anim>
                                    <p:anim calcmode="lin" valueType="num">
                                      <p:cBhvr additive="base">
                                        <p:cTn id="17" dur="750" fill="hold"/>
                                        <p:tgtEl>
                                          <p:spTgt spid="36"/>
                                        </p:tgtEl>
                                        <p:attrNameLst>
                                          <p:attrName>ppt_y</p:attrName>
                                        </p:attrNameLst>
                                      </p:cBhvr>
                                      <p:tavLst>
                                        <p:tav tm="0">
                                          <p:val>
                                            <p:strVal val="#ppt_y"/>
                                          </p:val>
                                        </p:tav>
                                        <p:tav tm="100000">
                                          <p:val>
                                            <p:strVal val="#ppt_y"/>
                                          </p:val>
                                        </p:tav>
                                      </p:tavLst>
                                    </p:anim>
                                  </p:childTnLst>
                                </p:cTn>
                              </p:par>
                              <p:par>
                                <p:cTn id="18" presetID="2" presetClass="entr" presetSubtype="2" decel="28000" fill="hold" nodeType="withEffect">
                                  <p:stCondLst>
                                    <p:cond delay="15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750" fill="hold"/>
                                        <p:tgtEl>
                                          <p:spTgt spid="46"/>
                                        </p:tgtEl>
                                        <p:attrNameLst>
                                          <p:attrName>ppt_x</p:attrName>
                                        </p:attrNameLst>
                                      </p:cBhvr>
                                      <p:tavLst>
                                        <p:tav tm="0">
                                          <p:val>
                                            <p:strVal val="1+#ppt_w/2"/>
                                          </p:val>
                                        </p:tav>
                                        <p:tav tm="100000">
                                          <p:val>
                                            <p:strVal val="#ppt_x"/>
                                          </p:val>
                                        </p:tav>
                                      </p:tavLst>
                                    </p:anim>
                                    <p:anim calcmode="lin" valueType="num">
                                      <p:cBhvr additive="base">
                                        <p:cTn id="21" dur="750" fill="hold"/>
                                        <p:tgtEl>
                                          <p:spTgt spid="46"/>
                                        </p:tgtEl>
                                        <p:attrNameLst>
                                          <p:attrName>ppt_y</p:attrName>
                                        </p:attrNameLst>
                                      </p:cBhvr>
                                      <p:tavLst>
                                        <p:tav tm="0">
                                          <p:val>
                                            <p:strVal val="#ppt_y"/>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916930" cy="398780"/>
            <a:chOff x="162802" y="106676"/>
            <a:chExt cx="7888874" cy="590681"/>
          </a:xfrm>
        </p:grpSpPr>
        <p:sp>
          <p:nvSpPr>
            <p:cNvPr id="9" name="文本框 8"/>
            <p:cNvSpPr txBox="1"/>
            <p:nvPr/>
          </p:nvSpPr>
          <p:spPr>
            <a:xfrm>
              <a:off x="923920" y="106676"/>
              <a:ext cx="7127756" cy="590681"/>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2  </a:t>
              </a:r>
              <a:r>
                <a:rPr lang="zh-CN" altLang="zh-CN" sz="2000" dirty="0">
                  <a:solidFill>
                    <a:srgbClr val="FF7F7F"/>
                  </a:solidFill>
                  <a:latin typeface="微软雅黑" panose="020B0503020204020204" charset="-122"/>
                  <a:ea typeface="微软雅黑" panose="020B0503020204020204" charset="-122"/>
                </a:rPr>
                <a:t>老年人用药的相关知识</a:t>
              </a:r>
              <a:endParaRPr lang="zh-CN" altLang="en-US" sz="200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100" name="文本框 99"/>
          <p:cNvSpPr txBox="1"/>
          <p:nvPr/>
        </p:nvSpPr>
        <p:spPr>
          <a:xfrm>
            <a:off x="178245" y="606872"/>
            <a:ext cx="5080000" cy="323165"/>
          </a:xfrm>
          <a:prstGeom prst="rect">
            <a:avLst/>
          </a:prstGeom>
          <a:noFill/>
          <a:ln w="9525">
            <a:noFill/>
          </a:ln>
        </p:spPr>
        <p:txBody>
          <a:bodyPr>
            <a:spAutoFit/>
          </a:bodyPr>
          <a:lstStyle/>
          <a:p>
            <a:pPr indent="406400" algn="l">
              <a:lnSpc>
                <a:spcPts val="1800"/>
              </a:lnSpc>
            </a:pPr>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二、老年人容易出现的药物不良反应</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8" name="图片 7">
            <a:extLst>
              <a:ext uri="{FF2B5EF4-FFF2-40B4-BE49-F238E27FC236}">
                <a16:creationId xmlns:a16="http://schemas.microsoft.com/office/drawing/2014/main" id="{B938A382-F51F-5431-B352-C45C76DBF6FE}"/>
              </a:ext>
            </a:extLst>
          </p:cNvPr>
          <p:cNvPicPr>
            <a:picLocks noChangeAspect="1"/>
          </p:cNvPicPr>
          <p:nvPr/>
        </p:nvPicPr>
        <p:blipFill rotWithShape="1">
          <a:blip r:embed="rId4"/>
          <a:srcRect l="1" t="16321" r="-383" b="4117"/>
          <a:stretch/>
        </p:blipFill>
        <p:spPr>
          <a:xfrm>
            <a:off x="963117" y="930037"/>
            <a:ext cx="6884233" cy="409231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916930" cy="398780"/>
            <a:chOff x="162802" y="106676"/>
            <a:chExt cx="7888874" cy="590681"/>
          </a:xfrm>
        </p:grpSpPr>
        <p:sp>
          <p:nvSpPr>
            <p:cNvPr id="9" name="文本框 8"/>
            <p:cNvSpPr txBox="1"/>
            <p:nvPr/>
          </p:nvSpPr>
          <p:spPr>
            <a:xfrm>
              <a:off x="923920" y="106676"/>
              <a:ext cx="7127756" cy="590681"/>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2  </a:t>
              </a:r>
              <a:r>
                <a:rPr lang="zh-CN" altLang="zh-CN" sz="2000" dirty="0">
                  <a:solidFill>
                    <a:srgbClr val="FF7F7F"/>
                  </a:solidFill>
                  <a:latin typeface="微软雅黑" panose="020B0503020204020204" charset="-122"/>
                  <a:ea typeface="微软雅黑" panose="020B0503020204020204" charset="-122"/>
                </a:rPr>
                <a:t>老年人用药的相关知识</a:t>
              </a:r>
              <a:endParaRPr lang="zh-CN" altLang="en-US" sz="2000" dirty="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a:extLst>
              <a:ext uri="{FF2B5EF4-FFF2-40B4-BE49-F238E27FC236}">
                <a16:creationId xmlns:a16="http://schemas.microsoft.com/office/drawing/2014/main" id="{9AA56884-1C3D-7D77-B5EC-61571726414A}"/>
              </a:ext>
            </a:extLst>
          </p:cNvPr>
          <p:cNvSpPr txBox="1"/>
          <p:nvPr/>
        </p:nvSpPr>
        <p:spPr>
          <a:xfrm>
            <a:off x="267778" y="546722"/>
            <a:ext cx="4572000" cy="323165"/>
          </a:xfrm>
          <a:prstGeom prst="rect">
            <a:avLst/>
          </a:prstGeom>
          <a:noFill/>
        </p:spPr>
        <p:txBody>
          <a:bodyPr wrap="square">
            <a:spAutoFit/>
          </a:bodyPr>
          <a:lstStyle/>
          <a:p>
            <a:pPr indent="355600" algn="l">
              <a:lnSpc>
                <a:spcPts val="1800"/>
              </a:lnSpc>
            </a:pPr>
            <a:r>
              <a:rPr lang="zh-CN" altLang="zh-CN" sz="1800"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（一）老年人常见药物不良反应</a:t>
            </a:r>
            <a:endParaRPr lang="zh-CN" altLang="zh-CN" sz="1200" b="1" kern="100" dirty="0">
              <a:solidFill>
                <a:schemeClr val="bg2">
                  <a:lumMod val="50000"/>
                </a:schemeClr>
              </a:solidFill>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a:extLst>
              <a:ext uri="{FF2B5EF4-FFF2-40B4-BE49-F238E27FC236}">
                <a16:creationId xmlns:a16="http://schemas.microsoft.com/office/drawing/2014/main" id="{8D4DF727-ED88-1BDA-2A05-1B51773AF651}"/>
              </a:ext>
            </a:extLst>
          </p:cNvPr>
          <p:cNvSpPr/>
          <p:nvPr/>
        </p:nvSpPr>
        <p:spPr>
          <a:xfrm>
            <a:off x="190827" y="869887"/>
            <a:ext cx="5848210" cy="423103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EB4D9B16-DC8A-F84C-A212-6FBE8A2BD289}"/>
              </a:ext>
            </a:extLst>
          </p:cNvPr>
          <p:cNvSpPr txBox="1"/>
          <p:nvPr/>
        </p:nvSpPr>
        <p:spPr>
          <a:xfrm>
            <a:off x="190828" y="818662"/>
            <a:ext cx="5848209" cy="4227568"/>
          </a:xfrm>
          <a:prstGeom prst="rect">
            <a:avLst/>
          </a:prstGeom>
          <a:noFill/>
        </p:spPr>
        <p:txBody>
          <a:bodyPr wrap="square">
            <a:spAutoFit/>
          </a:bodyPr>
          <a:lstStyle/>
          <a:p>
            <a:pPr indent="266700" algn="l">
              <a:lnSpc>
                <a:spcPts val="1800"/>
              </a:lnSpc>
            </a:pPr>
            <a:r>
              <a:rPr lang="en-US" altLang="zh-CN" sz="1200" kern="100" dirty="0">
                <a:effectLst/>
                <a:latin typeface="宋体" panose="02010600030101010101" pitchFamily="2" charset="-122"/>
                <a:ea typeface="等线" panose="02010600030101010101" pitchFamily="2" charset="-122"/>
                <a:cs typeface="宋体" panose="02010600030101010101" pitchFamily="2" charset="-122"/>
              </a:rPr>
              <a:t>1.</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胃肠道反应：恶心、呕吐、腹泻、口干、腹胀等，如阿司匹林、消炎痛等。</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l">
              <a:lnSpc>
                <a:spcPts val="1800"/>
              </a:lnSpc>
            </a:pPr>
            <a:r>
              <a:rPr lang="en-US" altLang="zh-CN" sz="1200" kern="100" dirty="0">
                <a:effectLst/>
                <a:latin typeface="宋体" panose="02010600030101010101" pitchFamily="2" charset="-122"/>
                <a:ea typeface="等线" panose="02010600030101010101" pitchFamily="2" charset="-122"/>
                <a:cs typeface="宋体" panose="02010600030101010101" pitchFamily="2" charset="-122"/>
              </a:rPr>
              <a:t>2.</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循环系统反应：头晕、心慌、血压下降、脉搏细速等，特别是服用洋地黄类药物时，需密切观察心率。</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l">
              <a:lnSpc>
                <a:spcPts val="1800"/>
              </a:lnSpc>
            </a:pPr>
            <a:r>
              <a:rPr lang="en-US" altLang="zh-CN" sz="1200" kern="100" dirty="0">
                <a:effectLst/>
                <a:latin typeface="宋体" panose="02010600030101010101" pitchFamily="2" charset="-122"/>
                <a:ea typeface="等线" panose="02010600030101010101" pitchFamily="2" charset="-122"/>
                <a:cs typeface="宋体" panose="02010600030101010101" pitchFamily="2" charset="-122"/>
              </a:rPr>
              <a:t>3.</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神经系统反应：头晕、头痛、乏力、失眠等，如安定、氯丙嗪等。另外，老年人中框神经系统对某些药物的敏感性增高，可引起精神错乱、抑郁和痴呆等</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l">
              <a:lnSpc>
                <a:spcPts val="1800"/>
              </a:lnSpc>
            </a:pPr>
            <a:r>
              <a:rPr lang="en-US" altLang="zh-CN" sz="1200" kern="100" dirty="0">
                <a:effectLst/>
                <a:latin typeface="宋体" panose="02010600030101010101" pitchFamily="2" charset="-122"/>
                <a:ea typeface="等线" panose="02010600030101010101" pitchFamily="2" charset="-122"/>
                <a:cs typeface="宋体" panose="02010600030101010101" pitchFamily="2" charset="-122"/>
              </a:rPr>
              <a:t>4.</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泌尿系统反应：出现排尿困难、血尿、尿潴留等，如新霉素、链霉素、抗抑郁药等。</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nSpc>
                <a:spcPts val="1800"/>
              </a:lnSpc>
            </a:pPr>
            <a:r>
              <a:rPr lang="en-US" altLang="zh-CN" sz="1200" kern="100" dirty="0">
                <a:effectLst/>
                <a:latin typeface="宋体" panose="02010600030101010101" pitchFamily="2" charset="-122"/>
                <a:ea typeface="等线" panose="02010600030101010101" pitchFamily="2" charset="-122"/>
                <a:cs typeface="宋体" panose="02010600030101010101" pitchFamily="2" charset="-122"/>
              </a:rPr>
              <a:t>5.</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过敏反应：皮肤出现皮疹、荨麻疹、瘙痒等；循环系统出现障碍，如面色苍白、畏寒、冷汗等；严重者可出现中枢神经症状，烦躁不安、意识改变、昏迷、抽搐，常伴随呼吸道阻塞，呼吸困难、胸闷等表现；如青霉素、头孢类等抗生素药物。</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l">
              <a:lnSpc>
                <a:spcPts val="1800"/>
              </a:lnSpc>
            </a:pPr>
            <a:r>
              <a:rPr lang="en-US" altLang="zh-CN" sz="1200" kern="100" dirty="0">
                <a:effectLst/>
                <a:latin typeface="宋体" panose="02010600030101010101" pitchFamily="2" charset="-122"/>
                <a:ea typeface="等线" panose="02010600030101010101" pitchFamily="2" charset="-122"/>
                <a:cs typeface="宋体" panose="02010600030101010101" pitchFamily="2" charset="-122"/>
              </a:rPr>
              <a:t>6.</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老年人由于其生理的特殊性，药物不良反应发生率高。因此，老年人用药后，要密切观察是否出现药物的不良反应，如出现不良反应及时采取措施：</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l">
              <a:lnSpc>
                <a:spcPts val="1800"/>
              </a:lnSpc>
            </a:pPr>
            <a:r>
              <a:rPr lang="en-US" altLang="zh-CN" sz="1200" kern="100" dirty="0">
                <a:effectLst/>
                <a:latin typeface="宋体" panose="02010600030101010101" pitchFamily="2" charset="-122"/>
                <a:ea typeface="等线" panose="02010600030101010101" pitchFamily="2" charset="-122"/>
                <a:cs typeface="宋体" panose="02010600030101010101" pitchFamily="2" charset="-122"/>
              </a:rPr>
              <a:t>7.</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发现老年人服药后出现胃肠道或其他系统的不良反应时，应及时报告医生，遵医嘱及时采取停药等处理措施。</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l">
              <a:lnSpc>
                <a:spcPts val="1800"/>
              </a:lnSpc>
            </a:pPr>
            <a:r>
              <a:rPr lang="en-US" altLang="zh-CN" sz="1200" kern="100" dirty="0">
                <a:effectLst/>
                <a:latin typeface="宋体" panose="02010600030101010101" pitchFamily="2" charset="-122"/>
                <a:ea typeface="等线" panose="02010600030101010101" pitchFamily="2" charset="-122"/>
                <a:cs typeface="宋体" panose="02010600030101010101" pitchFamily="2" charset="-122"/>
              </a:rPr>
              <a:t>8.</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发现老年人出现过敏反应时，应立即停药，保留药物，协助老年人平躺，有条件的可进行吸氧，无条件的可开窗通风保持气流通畅，若老人出现心跳呼吸停止，及时通知医生，并立即实施心肺复苏术；抢救完毕后将老人的症状和抢救经过，详细、全面的进行记录。</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4" name="图片 13">
            <a:extLst>
              <a:ext uri="{FF2B5EF4-FFF2-40B4-BE49-F238E27FC236}">
                <a16:creationId xmlns:a16="http://schemas.microsoft.com/office/drawing/2014/main" id="{ECBD6B0B-94B1-412C-73BC-0ECCAEE83FA7}"/>
              </a:ext>
            </a:extLst>
          </p:cNvPr>
          <p:cNvPicPr>
            <a:picLocks noChangeAspect="1"/>
          </p:cNvPicPr>
          <p:nvPr/>
        </p:nvPicPr>
        <p:blipFill>
          <a:blip r:embed="rId4"/>
          <a:stretch>
            <a:fillRect/>
          </a:stretch>
        </p:blipFill>
        <p:spPr>
          <a:xfrm>
            <a:off x="6222488" y="1737344"/>
            <a:ext cx="2619375" cy="2009775"/>
          </a:xfrm>
          <a:prstGeom prst="rect">
            <a:avLst/>
          </a:prstGeom>
        </p:spPr>
      </p:pic>
    </p:spTree>
    <p:extLst>
      <p:ext uri="{BB962C8B-B14F-4D97-AF65-F5344CB8AC3E}">
        <p14:creationId xmlns:p14="http://schemas.microsoft.com/office/powerpoint/2010/main" val="258961789"/>
      </p:ext>
    </p:extLst>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21920" y="89535"/>
            <a:ext cx="546735" cy="300355"/>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a:extLst>
              <a:ext uri="{FF2B5EF4-FFF2-40B4-BE49-F238E27FC236}">
                <a16:creationId xmlns:a16="http://schemas.microsoft.com/office/drawing/2014/main" id="{9AB62860-EA42-E3B4-AE3A-42526357526A}"/>
              </a:ext>
            </a:extLst>
          </p:cNvPr>
          <p:cNvSpPr txBox="1"/>
          <p:nvPr/>
        </p:nvSpPr>
        <p:spPr>
          <a:xfrm>
            <a:off x="59961" y="595421"/>
            <a:ext cx="4572000" cy="323165"/>
          </a:xfrm>
          <a:prstGeom prst="rect">
            <a:avLst/>
          </a:prstGeom>
          <a:noFill/>
        </p:spPr>
        <p:txBody>
          <a:bodyPr wrap="square">
            <a:spAutoFit/>
          </a:bodyPr>
          <a:lstStyle/>
          <a:p>
            <a:pPr indent="406400" algn="l">
              <a:lnSpc>
                <a:spcPts val="1800"/>
              </a:lnSpc>
            </a:pPr>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三、老年人用药情况的评估</a:t>
            </a:r>
            <a:endParaRPr lang="zh-CN" altLang="zh-CN" sz="11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810562A8-7A4B-6065-3EA7-DD0791B6C849}"/>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2  </a:t>
            </a:r>
            <a:r>
              <a:rPr lang="zh-CN" altLang="zh-CN" sz="2000" dirty="0">
                <a:solidFill>
                  <a:srgbClr val="FF7F7F"/>
                </a:solidFill>
                <a:latin typeface="微软雅黑" panose="020B0503020204020204" charset="-122"/>
                <a:ea typeface="微软雅黑" panose="020B0503020204020204" charset="-122"/>
              </a:rPr>
              <a:t>老年人用药的相关知识</a:t>
            </a:r>
            <a:endParaRPr lang="zh-CN" altLang="en-US" sz="2000" dirty="0">
              <a:solidFill>
                <a:srgbClr val="FF7F7F"/>
              </a:solidFill>
              <a:latin typeface="微软雅黑" panose="020B0503020204020204" charset="-122"/>
              <a:ea typeface="微软雅黑" panose="020B0503020204020204" charset="-122"/>
            </a:endParaRPr>
          </a:p>
        </p:txBody>
      </p:sp>
      <p:sp>
        <p:nvSpPr>
          <p:cNvPr id="8" name="文本框 7">
            <a:extLst>
              <a:ext uri="{FF2B5EF4-FFF2-40B4-BE49-F238E27FC236}">
                <a16:creationId xmlns:a16="http://schemas.microsoft.com/office/drawing/2014/main" id="{F0522AC8-2AA9-CC71-8C92-F7C95E02203C}"/>
              </a:ext>
            </a:extLst>
          </p:cNvPr>
          <p:cNvSpPr txBox="1"/>
          <p:nvPr/>
        </p:nvSpPr>
        <p:spPr>
          <a:xfrm>
            <a:off x="282065" y="1004933"/>
            <a:ext cx="8579870" cy="323165"/>
          </a:xfrm>
          <a:prstGeom prst="rect">
            <a:avLst/>
          </a:prstGeom>
          <a:noFill/>
        </p:spPr>
        <p:txBody>
          <a:bodyPr wrap="square">
            <a:spAutoFit/>
          </a:bodyPr>
          <a:lstStyle/>
          <a:p>
            <a:pPr indent="266700" algn="l">
              <a:lnSpc>
                <a:spcPts val="1800"/>
              </a:lnSpc>
            </a:pP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 </a:t>
            </a:r>
            <a:r>
              <a:rPr lang="zh-CN" altLang="zh-CN"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（一）用药史</a:t>
            </a:r>
            <a:endParaRPr lang="zh-CN" altLang="zh-CN" sz="1200" b="1" kern="100" dirty="0">
              <a:solidFill>
                <a:schemeClr val="bg2">
                  <a:lumMod val="50000"/>
                </a:schemeClr>
              </a:solidFill>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9" name="图片 8">
            <a:extLst>
              <a:ext uri="{FF2B5EF4-FFF2-40B4-BE49-F238E27FC236}">
                <a16:creationId xmlns:a16="http://schemas.microsoft.com/office/drawing/2014/main" id="{FE340D67-BBF4-3D95-CFDD-7E694CBF892C}"/>
              </a:ext>
            </a:extLst>
          </p:cNvPr>
          <p:cNvPicPr>
            <a:picLocks noChangeAspect="1"/>
          </p:cNvPicPr>
          <p:nvPr/>
        </p:nvPicPr>
        <p:blipFill>
          <a:blip r:embed="rId4"/>
          <a:stretch>
            <a:fillRect/>
          </a:stretch>
        </p:blipFill>
        <p:spPr>
          <a:xfrm>
            <a:off x="4780604" y="1930982"/>
            <a:ext cx="3276609" cy="2903873"/>
          </a:xfrm>
          <a:prstGeom prst="rect">
            <a:avLst/>
          </a:prstGeom>
        </p:spPr>
      </p:pic>
      <p:sp>
        <p:nvSpPr>
          <p:cNvPr id="14" name="文本框 13">
            <a:extLst>
              <a:ext uri="{FF2B5EF4-FFF2-40B4-BE49-F238E27FC236}">
                <a16:creationId xmlns:a16="http://schemas.microsoft.com/office/drawing/2014/main" id="{BB3B7D2F-B525-EE21-6BEF-B71A9A0685F5}"/>
              </a:ext>
            </a:extLst>
          </p:cNvPr>
          <p:cNvSpPr txBox="1"/>
          <p:nvPr/>
        </p:nvSpPr>
        <p:spPr>
          <a:xfrm>
            <a:off x="668655" y="1308234"/>
            <a:ext cx="8353592" cy="553998"/>
          </a:xfrm>
          <a:prstGeom prst="rect">
            <a:avLst/>
          </a:prstGeom>
          <a:noFill/>
        </p:spPr>
        <p:txBody>
          <a:bodyPr wrap="square">
            <a:spAutoFit/>
          </a:bodyPr>
          <a:lstStyle/>
          <a:p>
            <a:pPr indent="266700" algn="l">
              <a:lnSpc>
                <a:spcPts val="1800"/>
              </a:lnSpc>
            </a:pP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详细评估老年人的用药史，建立完整的用药记录，包括过去和现在用药记录，尤其是药物的过敏史和引起副作用的药物，以及老年人对药物的认知情况。</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2  </a:t>
            </a:r>
            <a:r>
              <a:rPr lang="zh-CN" altLang="zh-CN" sz="2000" dirty="0">
                <a:solidFill>
                  <a:srgbClr val="FF7F7F"/>
                </a:solidFill>
                <a:latin typeface="微软雅黑" panose="020B0503020204020204" charset="-122"/>
                <a:ea typeface="微软雅黑" panose="020B0503020204020204" charset="-122"/>
              </a:rPr>
              <a:t>老年人用药的相关知识</a:t>
            </a:r>
            <a:endParaRPr lang="zh-CN" altLang="en-US" sz="2000" dirty="0">
              <a:solidFill>
                <a:srgbClr val="FF7F7F"/>
              </a:solidFill>
              <a:latin typeface="微软雅黑" panose="020B0503020204020204" charset="-122"/>
              <a:ea typeface="微软雅黑" panose="020B0503020204020204" charset="-122"/>
            </a:endParaRPr>
          </a:p>
        </p:txBody>
      </p:sp>
      <p:sp>
        <p:nvSpPr>
          <p:cNvPr id="9" name="文本框 8">
            <a:extLst>
              <a:ext uri="{FF2B5EF4-FFF2-40B4-BE49-F238E27FC236}">
                <a16:creationId xmlns:a16="http://schemas.microsoft.com/office/drawing/2014/main" id="{EE9AE7CC-32B0-C994-C44D-07227D2BDCBD}"/>
              </a:ext>
            </a:extLst>
          </p:cNvPr>
          <p:cNvSpPr txBox="1"/>
          <p:nvPr/>
        </p:nvSpPr>
        <p:spPr>
          <a:xfrm>
            <a:off x="267523" y="574039"/>
            <a:ext cx="4835931" cy="537391"/>
          </a:xfrm>
          <a:prstGeom prst="rect">
            <a:avLst/>
          </a:prstGeom>
          <a:noFill/>
        </p:spPr>
        <p:txBody>
          <a:bodyPr wrap="square">
            <a:spAutoFit/>
          </a:bodyPr>
          <a:lstStyle/>
          <a:p>
            <a:pPr indent="355600" algn="l">
              <a:lnSpc>
                <a:spcPts val="1800"/>
              </a:lnSpc>
            </a:pPr>
            <a:r>
              <a:rPr lang="zh-CN" altLang="zh-CN"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（二）服药能力和作息时间</a:t>
            </a:r>
            <a:endParaRPr lang="zh-CN" altLang="zh-CN" sz="1200" b="1" kern="100" dirty="0">
              <a:solidFill>
                <a:schemeClr val="bg2">
                  <a:lumMod val="50000"/>
                </a:schemeClr>
              </a:solidFill>
              <a:effectLst/>
              <a:latin typeface="等线" panose="02010600030101010101" pitchFamily="2" charset="-122"/>
              <a:ea typeface="等线" panose="02010600030101010101" pitchFamily="2" charset="-122"/>
              <a:cs typeface="Times New Roman" panose="02020603050405020304" pitchFamily="18" charset="0"/>
            </a:endParaRPr>
          </a:p>
          <a:p>
            <a:pPr indent="266700" algn="l">
              <a:lnSpc>
                <a:spcPts val="1800"/>
              </a:lnSpc>
            </a:pP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0" name="图片 9">
            <a:extLst>
              <a:ext uri="{FF2B5EF4-FFF2-40B4-BE49-F238E27FC236}">
                <a16:creationId xmlns:a16="http://schemas.microsoft.com/office/drawing/2014/main" id="{6D77F472-8737-F41E-D905-A6FC0C25AAE9}"/>
              </a:ext>
            </a:extLst>
          </p:cNvPr>
          <p:cNvPicPr>
            <a:picLocks noChangeAspect="1"/>
          </p:cNvPicPr>
          <p:nvPr/>
        </p:nvPicPr>
        <p:blipFill>
          <a:blip r:embed="rId3"/>
          <a:stretch>
            <a:fillRect/>
          </a:stretch>
        </p:blipFill>
        <p:spPr>
          <a:xfrm>
            <a:off x="5114097" y="1209721"/>
            <a:ext cx="3506850" cy="2454795"/>
          </a:xfrm>
          <a:prstGeom prst="rect">
            <a:avLst/>
          </a:prstGeom>
        </p:spPr>
      </p:pic>
      <p:sp>
        <p:nvSpPr>
          <p:cNvPr id="12" name="文本框 11">
            <a:extLst>
              <a:ext uri="{FF2B5EF4-FFF2-40B4-BE49-F238E27FC236}">
                <a16:creationId xmlns:a16="http://schemas.microsoft.com/office/drawing/2014/main" id="{696B5AFD-CE9F-C949-FD2D-9C9412C9907E}"/>
              </a:ext>
            </a:extLst>
          </p:cNvPr>
          <p:cNvSpPr txBox="1"/>
          <p:nvPr/>
        </p:nvSpPr>
        <p:spPr>
          <a:xfrm>
            <a:off x="523053" y="983954"/>
            <a:ext cx="4442990" cy="3079369"/>
          </a:xfrm>
          <a:prstGeom prst="rect">
            <a:avLst/>
          </a:prstGeom>
          <a:noFill/>
        </p:spPr>
        <p:txBody>
          <a:bodyPr wrap="square">
            <a:spAutoFit/>
          </a:bodyPr>
          <a:lstStyle/>
          <a:p>
            <a:pPr indent="266700" algn="l">
              <a:lnSpc>
                <a:spcPts val="1800"/>
              </a:lnSpc>
            </a:pP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老年人服药能力包括视力、听力、记忆力、理解能力、阅读能力、吞咽能力、获取药物的能力及发现不良反应的能力。</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l">
              <a:lnSpc>
                <a:spcPts val="1800"/>
              </a:lnSpc>
            </a:pPr>
            <a:r>
              <a:rPr lang="en-US" altLang="zh-CN" sz="1400" kern="100" dirty="0">
                <a:effectLst/>
                <a:latin typeface="宋体" panose="02010600030101010101" pitchFamily="2" charset="-122"/>
                <a:ea typeface="等线" panose="02010600030101010101" pitchFamily="2" charset="-122"/>
                <a:cs typeface="宋体" panose="02010600030101010101" pitchFamily="2" charset="-122"/>
              </a:rPr>
              <a:t>1.</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视力：老年人由于视力下降，造成错服。主要原因是药品形状、颜色相似和药瓶标签与内容不符及服用过期药物等。</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l">
              <a:lnSpc>
                <a:spcPts val="1800"/>
              </a:lnSpc>
            </a:pPr>
            <a:r>
              <a:rPr lang="en-US" altLang="zh-CN" sz="1400" kern="100" dirty="0">
                <a:effectLst/>
                <a:latin typeface="宋体" panose="02010600030101010101" pitchFamily="2" charset="-122"/>
                <a:ea typeface="等线" panose="02010600030101010101" pitchFamily="2" charset="-122"/>
                <a:cs typeface="宋体" panose="02010600030101010101" pitchFamily="2" charset="-122"/>
              </a:rPr>
              <a:t>2.</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听力：老年人存在不同程度的听力障碍，会造成多服药或少服药，或者将服药时间混淆。</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l">
              <a:lnSpc>
                <a:spcPts val="1800"/>
              </a:lnSpc>
            </a:pPr>
            <a:r>
              <a:rPr lang="en-US" altLang="zh-CN" sz="1400" kern="100" dirty="0">
                <a:effectLst/>
                <a:latin typeface="宋体" panose="02010600030101010101" pitchFamily="2" charset="-122"/>
                <a:ea typeface="等线" panose="02010600030101010101" pitchFamily="2" charset="-122"/>
                <a:cs typeface="宋体" panose="02010600030101010101" pitchFamily="2" charset="-122"/>
              </a:rPr>
              <a:t>3.</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记忆力：由于老年人近期记忆减退，又忽视按规定服药的重要性而造成多服和漏服药。</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l">
              <a:lnSpc>
                <a:spcPts val="1800"/>
              </a:lnSpc>
            </a:pPr>
            <a:r>
              <a:rPr lang="en-US" altLang="zh-CN" sz="1400" kern="100" dirty="0">
                <a:effectLst/>
                <a:latin typeface="宋体" panose="02010600030101010101" pitchFamily="2" charset="-122"/>
                <a:ea typeface="等线" panose="02010600030101010101" pitchFamily="2" charset="-122"/>
                <a:cs typeface="宋体" panose="02010600030101010101" pitchFamily="2" charset="-122"/>
              </a:rPr>
              <a:t>4.</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阅读能力：部分老年人由于文化水平低或视力下降而不能阅读说明书，存在盲目用药问题。</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l">
              <a:lnSpc>
                <a:spcPts val="1800"/>
              </a:lnSpc>
            </a:pP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另外也要关注老年人的日常作息。</a:t>
            </a:r>
            <a:endParaRPr lang="zh-CN" altLang="en-US" sz="1400" dirty="0"/>
          </a:p>
        </p:txBody>
      </p:sp>
    </p:spTree>
    <p:extLst>
      <p:ext uri="{BB962C8B-B14F-4D97-AF65-F5344CB8AC3E}">
        <p14:creationId xmlns:p14="http://schemas.microsoft.com/office/powerpoint/2010/main" val="2847852901"/>
      </p:ext>
    </p:extLst>
  </p:cSld>
  <p:clrMapOvr>
    <a:masterClrMapping/>
  </p:clrMapOvr>
  <p:transition advClick="0" advTm="6645">
    <p:comb/>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2  </a:t>
            </a:r>
            <a:r>
              <a:rPr lang="zh-CN" altLang="zh-CN" sz="2000" dirty="0">
                <a:solidFill>
                  <a:srgbClr val="FF7F7F"/>
                </a:solidFill>
                <a:latin typeface="微软雅黑" panose="020B0503020204020204" charset="-122"/>
                <a:ea typeface="微软雅黑" panose="020B0503020204020204" charset="-122"/>
              </a:rPr>
              <a:t>老年人用药的相关知识</a:t>
            </a:r>
            <a:endParaRPr lang="zh-CN" altLang="en-US" sz="2000" dirty="0">
              <a:solidFill>
                <a:srgbClr val="FF7F7F"/>
              </a:solidFill>
              <a:latin typeface="微软雅黑" panose="020B0503020204020204" charset="-122"/>
              <a:ea typeface="微软雅黑" panose="020B0503020204020204" charset="-122"/>
            </a:endParaRPr>
          </a:p>
        </p:txBody>
      </p:sp>
      <p:sp>
        <p:nvSpPr>
          <p:cNvPr id="3" name="文本框 2">
            <a:extLst>
              <a:ext uri="{FF2B5EF4-FFF2-40B4-BE49-F238E27FC236}">
                <a16:creationId xmlns:a16="http://schemas.microsoft.com/office/drawing/2014/main" id="{04A14415-6CCA-F87A-5BAD-8222E07A5194}"/>
              </a:ext>
            </a:extLst>
          </p:cNvPr>
          <p:cNvSpPr txBox="1"/>
          <p:nvPr/>
        </p:nvSpPr>
        <p:spPr>
          <a:xfrm>
            <a:off x="523053" y="950052"/>
            <a:ext cx="6694711" cy="309765"/>
          </a:xfrm>
          <a:prstGeom prst="rect">
            <a:avLst/>
          </a:prstGeom>
          <a:noFill/>
        </p:spPr>
        <p:txBody>
          <a:bodyPr wrap="square">
            <a:spAutoFit/>
          </a:bodyPr>
          <a:lstStyle/>
          <a:p>
            <a:pPr indent="266700" algn="l">
              <a:lnSpc>
                <a:spcPts val="1800"/>
              </a:lnSpc>
            </a:pP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评估老年人各脏器的功能情况，如肝、肾功能的生化指标。</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B1F45D69-180C-E557-FE75-D1D4BC9331DC}"/>
              </a:ext>
            </a:extLst>
          </p:cNvPr>
          <p:cNvSpPr txBox="1"/>
          <p:nvPr/>
        </p:nvSpPr>
        <p:spPr>
          <a:xfrm>
            <a:off x="267523" y="626887"/>
            <a:ext cx="4572000" cy="323165"/>
          </a:xfrm>
          <a:prstGeom prst="rect">
            <a:avLst/>
          </a:prstGeom>
          <a:noFill/>
        </p:spPr>
        <p:txBody>
          <a:bodyPr wrap="square">
            <a:spAutoFit/>
          </a:bodyPr>
          <a:lstStyle/>
          <a:p>
            <a:pPr indent="355600" algn="l">
              <a:lnSpc>
                <a:spcPts val="1800"/>
              </a:lnSpc>
            </a:pPr>
            <a:r>
              <a:rPr lang="zh-CN" altLang="zh-CN" sz="1800"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（三）各系统老化程度</a:t>
            </a:r>
            <a:endParaRPr lang="zh-CN" altLang="zh-CN" sz="1200" b="1" kern="100" dirty="0">
              <a:solidFill>
                <a:schemeClr val="bg2">
                  <a:lumMod val="50000"/>
                </a:schemeClr>
              </a:solidFill>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2050" name="Picture 2">
            <a:extLst>
              <a:ext uri="{FF2B5EF4-FFF2-40B4-BE49-F238E27FC236}">
                <a16:creationId xmlns:a16="http://schemas.microsoft.com/office/drawing/2014/main" id="{7973ECA2-BE48-3FE5-B0C6-8FEA30096F6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2447" y="1337558"/>
            <a:ext cx="4944412" cy="3296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478734"/>
      </p:ext>
    </p:extLst>
  </p:cSld>
  <p:clrMapOvr>
    <a:masterClrMapping/>
  </p:clrMapOvr>
  <p:transition advClick="0" advTm="6645">
    <p:comb/>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2  </a:t>
            </a:r>
            <a:r>
              <a:rPr lang="zh-CN" altLang="zh-CN" sz="2000" dirty="0">
                <a:solidFill>
                  <a:srgbClr val="FF7F7F"/>
                </a:solidFill>
                <a:latin typeface="微软雅黑" panose="020B0503020204020204" charset="-122"/>
                <a:ea typeface="微软雅黑" panose="020B0503020204020204" charset="-122"/>
              </a:rPr>
              <a:t>老年人用药的相关知识</a:t>
            </a:r>
            <a:endParaRPr lang="zh-CN" altLang="en-US" sz="2000" dirty="0">
              <a:solidFill>
                <a:srgbClr val="FF7F7F"/>
              </a:solidFill>
              <a:latin typeface="微软雅黑" panose="020B0503020204020204" charset="-122"/>
              <a:ea typeface="微软雅黑" panose="020B0503020204020204" charset="-122"/>
            </a:endParaRPr>
          </a:p>
        </p:txBody>
      </p:sp>
      <p:sp>
        <p:nvSpPr>
          <p:cNvPr id="3" name="文本框 2">
            <a:extLst>
              <a:ext uri="{FF2B5EF4-FFF2-40B4-BE49-F238E27FC236}">
                <a16:creationId xmlns:a16="http://schemas.microsoft.com/office/drawing/2014/main" id="{823F3B04-57B9-73F5-F24F-0D811C885492}"/>
              </a:ext>
            </a:extLst>
          </p:cNvPr>
          <p:cNvSpPr txBox="1"/>
          <p:nvPr/>
        </p:nvSpPr>
        <p:spPr>
          <a:xfrm>
            <a:off x="642541" y="1024237"/>
            <a:ext cx="7858917" cy="553998"/>
          </a:xfrm>
          <a:prstGeom prst="rect">
            <a:avLst/>
          </a:prstGeom>
          <a:noFill/>
        </p:spPr>
        <p:txBody>
          <a:bodyPr wrap="square">
            <a:spAutoFit/>
          </a:bodyPr>
          <a:lstStyle/>
          <a:p>
            <a:pPr indent="266700" algn="l">
              <a:lnSpc>
                <a:spcPts val="1800"/>
              </a:lnSpc>
            </a:pP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了解老年人的文化程度、家庭经济状况、饮食习惯，对当前治疗和护理的了解和满意度，家庭的支持情况</a:t>
            </a:r>
            <a:r>
              <a:rPr lang="en-US" altLang="zh-CN" sz="1600" kern="100" dirty="0">
                <a:effectLst/>
                <a:latin typeface="等线" panose="02010600030101010101" pitchFamily="2" charset="-122"/>
                <a:ea typeface="宋体" panose="02010600030101010101" pitchFamily="2" charset="-122"/>
                <a:cs typeface="宋体" panose="02010600030101010101" pitchFamily="2" charset="-122"/>
              </a:rPr>
              <a:t>,</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对用药有无期望、恐惧、依赖等心理。</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A99BD2C0-01E9-BBEA-8F2A-E3C1EC898988}"/>
              </a:ext>
            </a:extLst>
          </p:cNvPr>
          <p:cNvSpPr txBox="1"/>
          <p:nvPr/>
        </p:nvSpPr>
        <p:spPr>
          <a:xfrm>
            <a:off x="121920" y="724435"/>
            <a:ext cx="4572000" cy="323165"/>
          </a:xfrm>
          <a:prstGeom prst="rect">
            <a:avLst/>
          </a:prstGeom>
          <a:noFill/>
        </p:spPr>
        <p:txBody>
          <a:bodyPr wrap="square">
            <a:spAutoFit/>
          </a:bodyPr>
          <a:lstStyle/>
          <a:p>
            <a:pPr indent="355600" algn="l">
              <a:lnSpc>
                <a:spcPts val="1800"/>
              </a:lnSpc>
            </a:pPr>
            <a:r>
              <a:rPr lang="zh-CN" altLang="zh-CN" sz="1800"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（四）心理一社会状况</a:t>
            </a:r>
            <a:endParaRPr lang="zh-CN" altLang="zh-CN" sz="1200" b="1" kern="100" dirty="0">
              <a:solidFill>
                <a:schemeClr val="bg2">
                  <a:lumMod val="50000"/>
                </a:schemeClr>
              </a:solidFill>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0" name="图片 9">
            <a:extLst>
              <a:ext uri="{FF2B5EF4-FFF2-40B4-BE49-F238E27FC236}">
                <a16:creationId xmlns:a16="http://schemas.microsoft.com/office/drawing/2014/main" id="{47856EE7-B86A-4D74-BFCC-B09B075A9F0A}"/>
              </a:ext>
            </a:extLst>
          </p:cNvPr>
          <p:cNvPicPr>
            <a:picLocks noChangeAspect="1"/>
          </p:cNvPicPr>
          <p:nvPr/>
        </p:nvPicPr>
        <p:blipFill rotWithShape="1">
          <a:blip r:embed="rId3"/>
          <a:srcRect r="586" b="4995"/>
          <a:stretch/>
        </p:blipFill>
        <p:spPr>
          <a:xfrm>
            <a:off x="1869819" y="1674190"/>
            <a:ext cx="5086818" cy="3240785"/>
          </a:xfrm>
          <a:prstGeom prst="rect">
            <a:avLst/>
          </a:prstGeom>
        </p:spPr>
      </p:pic>
    </p:spTree>
    <p:extLst>
      <p:ext uri="{BB962C8B-B14F-4D97-AF65-F5344CB8AC3E}">
        <p14:creationId xmlns:p14="http://schemas.microsoft.com/office/powerpoint/2010/main" val="2341767472"/>
      </p:ext>
    </p:extLst>
  </p:cSld>
  <p:clrMapOvr>
    <a:masterClrMapping/>
  </p:clrMapOvr>
  <p:transition advClick="0" advTm="6645">
    <p:comb/>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2  </a:t>
            </a:r>
            <a:r>
              <a:rPr lang="zh-CN" altLang="zh-CN" sz="2000" dirty="0">
                <a:solidFill>
                  <a:srgbClr val="FF7F7F"/>
                </a:solidFill>
                <a:latin typeface="微软雅黑" panose="020B0503020204020204" charset="-122"/>
                <a:ea typeface="微软雅黑" panose="020B0503020204020204" charset="-122"/>
              </a:rPr>
              <a:t>老年人用药的相关知识</a:t>
            </a:r>
            <a:endParaRPr lang="zh-CN" altLang="en-US" sz="2000" dirty="0">
              <a:solidFill>
                <a:srgbClr val="FF7F7F"/>
              </a:solidFill>
              <a:latin typeface="微软雅黑" panose="020B0503020204020204" charset="-122"/>
              <a:ea typeface="微软雅黑" panose="020B0503020204020204" charset="-122"/>
            </a:endParaRPr>
          </a:p>
        </p:txBody>
      </p:sp>
      <p:sp>
        <p:nvSpPr>
          <p:cNvPr id="3" name="文本框 2">
            <a:extLst>
              <a:ext uri="{FF2B5EF4-FFF2-40B4-BE49-F238E27FC236}">
                <a16:creationId xmlns:a16="http://schemas.microsoft.com/office/drawing/2014/main" id="{CF678D8A-A388-34B9-3CB7-85175C47DBA4}"/>
              </a:ext>
            </a:extLst>
          </p:cNvPr>
          <p:cNvSpPr txBox="1"/>
          <p:nvPr/>
        </p:nvSpPr>
        <p:spPr>
          <a:xfrm>
            <a:off x="121920" y="531110"/>
            <a:ext cx="4572000" cy="323165"/>
          </a:xfrm>
          <a:prstGeom prst="rect">
            <a:avLst/>
          </a:prstGeom>
          <a:noFill/>
        </p:spPr>
        <p:txBody>
          <a:bodyPr wrap="square">
            <a:spAutoFit/>
          </a:bodyPr>
          <a:lstStyle/>
          <a:p>
            <a:pPr indent="406400" algn="l">
              <a:lnSpc>
                <a:spcPts val="1800"/>
              </a:lnSpc>
            </a:pPr>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四、指导老年人正确服药</a:t>
            </a:r>
            <a:endParaRPr lang="zh-CN" altLang="zh-CN" sz="11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8FBC874E-E115-E667-2FA0-82E9692F5449}"/>
              </a:ext>
            </a:extLst>
          </p:cNvPr>
          <p:cNvSpPr txBox="1"/>
          <p:nvPr/>
        </p:nvSpPr>
        <p:spPr>
          <a:xfrm>
            <a:off x="395287" y="914586"/>
            <a:ext cx="5181054" cy="3772251"/>
          </a:xfrm>
          <a:prstGeom prst="rect">
            <a:avLst/>
          </a:prstGeom>
          <a:noFill/>
        </p:spPr>
        <p:txBody>
          <a:bodyPr wrap="square">
            <a:spAutoFit/>
          </a:bodyPr>
          <a:lstStyle/>
          <a:p>
            <a:pPr indent="266700">
              <a:lnSpc>
                <a:spcPts val="1800"/>
              </a:lnSpc>
            </a:pPr>
            <a:r>
              <a:rPr lang="en-US" altLang="zh-CN" sz="1400" kern="100" dirty="0">
                <a:solidFill>
                  <a:srgbClr val="000000"/>
                </a:solidFill>
                <a:latin typeface="+mn-ea"/>
                <a:cs typeface="Times New Roman" panose="02020603050405020304" pitchFamily="18" charset="0"/>
              </a:rPr>
              <a:t>1.</a:t>
            </a:r>
            <a:r>
              <a:rPr lang="zh-CN" altLang="zh-CN" sz="1400" kern="100" dirty="0">
                <a:solidFill>
                  <a:srgbClr val="000000"/>
                </a:solidFill>
                <a:latin typeface="+mn-ea"/>
                <a:cs typeface="Times New Roman" panose="02020603050405020304" pitchFamily="18" charset="0"/>
              </a:rPr>
              <a:t>体位：指导老年人应采取便于吞服并且不会导致误吸的体位，常取立位坐位，病重者取半卧位。</a:t>
            </a:r>
          </a:p>
          <a:p>
            <a:pPr indent="266700" algn="l">
              <a:lnSpc>
                <a:spcPts val="1800"/>
              </a:lnSpc>
            </a:pPr>
            <a:r>
              <a:rPr lang="en-US" altLang="zh-CN" sz="1400" kern="100" dirty="0">
                <a:solidFill>
                  <a:srgbClr val="000000"/>
                </a:solidFill>
                <a:latin typeface="+mn-ea"/>
                <a:cs typeface="Times New Roman" panose="02020603050405020304" pitchFamily="18" charset="0"/>
              </a:rPr>
              <a:t>2.</a:t>
            </a:r>
            <a:r>
              <a:rPr lang="zh-CN" altLang="zh-CN" sz="1400" kern="100" dirty="0">
                <a:solidFill>
                  <a:srgbClr val="000000"/>
                </a:solidFill>
                <a:latin typeface="+mn-ea"/>
                <a:cs typeface="Times New Roman" panose="02020603050405020304" pitchFamily="18" charset="0"/>
              </a:rPr>
              <a:t>途径：药物要用温水送服，不要用牛奶、果汁、酒类送服；口服用药后，应及时漱口消除口腔的不适。</a:t>
            </a:r>
          </a:p>
          <a:p>
            <a:pPr indent="266700" algn="l">
              <a:lnSpc>
                <a:spcPts val="1800"/>
              </a:lnSpc>
            </a:pPr>
            <a:r>
              <a:rPr lang="en-US" altLang="zh-CN" sz="1400" kern="100" dirty="0">
                <a:solidFill>
                  <a:srgbClr val="000000"/>
                </a:solidFill>
                <a:latin typeface="+mn-ea"/>
                <a:cs typeface="Times New Roman" panose="02020603050405020304" pitchFamily="18" charset="0"/>
              </a:rPr>
              <a:t>3.</a:t>
            </a:r>
            <a:r>
              <a:rPr lang="zh-CN" altLang="zh-CN" sz="1400" kern="100" dirty="0">
                <a:solidFill>
                  <a:srgbClr val="000000"/>
                </a:solidFill>
                <a:latin typeface="+mn-ea"/>
                <a:cs typeface="Times New Roman" panose="02020603050405020304" pitchFamily="18" charset="0"/>
              </a:rPr>
              <a:t>时间：不同的药物均有各自的最佳吸收和作用时间，如催眠药，止泻药在睡前服；利尿及泻剂要清晨或白天服；失效快的药，间隔时间应短，如四环素类，失效慢的药间隔时间应长</a:t>
            </a:r>
            <a:r>
              <a:rPr lang="en-US" altLang="zh-CN" sz="1400" kern="100" dirty="0">
                <a:solidFill>
                  <a:srgbClr val="000000"/>
                </a:solidFill>
                <a:latin typeface="+mn-ea"/>
                <a:cs typeface="Times New Roman" panose="02020603050405020304" pitchFamily="18" charset="0"/>
              </a:rPr>
              <a:t>,</a:t>
            </a:r>
            <a:r>
              <a:rPr lang="zh-CN" altLang="zh-CN" sz="1400" kern="100" dirty="0">
                <a:solidFill>
                  <a:srgbClr val="000000"/>
                </a:solidFill>
                <a:latin typeface="+mn-ea"/>
                <a:cs typeface="Times New Roman" panose="02020603050405020304" pitchFamily="18" charset="0"/>
              </a:rPr>
              <a:t>如长效消心痛两次服药时间需间隔</a:t>
            </a:r>
            <a:r>
              <a:rPr lang="en-US" altLang="zh-CN" sz="1400" kern="100" dirty="0">
                <a:solidFill>
                  <a:srgbClr val="000000"/>
                </a:solidFill>
                <a:latin typeface="+mn-ea"/>
                <a:cs typeface="Times New Roman" panose="02020603050405020304" pitchFamily="18" charset="0"/>
              </a:rPr>
              <a:t>12h</a:t>
            </a:r>
            <a:r>
              <a:rPr lang="zh-CN" altLang="zh-CN" sz="1400" kern="100" dirty="0">
                <a:solidFill>
                  <a:srgbClr val="000000"/>
                </a:solidFill>
                <a:latin typeface="+mn-ea"/>
                <a:cs typeface="Times New Roman" panose="02020603050405020304" pitchFamily="18" charset="0"/>
              </a:rPr>
              <a:t>。</a:t>
            </a:r>
          </a:p>
          <a:p>
            <a:pPr indent="266700" algn="l">
              <a:lnSpc>
                <a:spcPts val="1800"/>
              </a:lnSpc>
            </a:pPr>
            <a:r>
              <a:rPr lang="en-US" altLang="zh-CN" sz="1400" kern="100" dirty="0">
                <a:solidFill>
                  <a:srgbClr val="000000"/>
                </a:solidFill>
                <a:latin typeface="+mn-ea"/>
                <a:cs typeface="Times New Roman" panose="02020603050405020304" pitchFamily="18" charset="0"/>
              </a:rPr>
              <a:t>4.</a:t>
            </a:r>
            <a:r>
              <a:rPr lang="zh-CN" altLang="zh-CN" sz="1400" kern="100" dirty="0">
                <a:solidFill>
                  <a:srgbClr val="000000"/>
                </a:solidFill>
                <a:latin typeface="+mn-ea"/>
                <a:cs typeface="Times New Roman" panose="02020603050405020304" pitchFamily="18" charset="0"/>
              </a:rPr>
              <a:t>饮食：老年人服药期间，一些食物会对药效产生一定的影响，应加强老年人用药期间饮食的指导。如服用保钾利尿剂：螺内酯、氨苯蝶呤等，忌进食香蕉、葡萄、海带等含钾高的食物，以免引起高血钾等。</a:t>
            </a:r>
          </a:p>
          <a:p>
            <a:pPr indent="266700" algn="l">
              <a:lnSpc>
                <a:spcPts val="1800"/>
              </a:lnSpc>
            </a:pPr>
            <a:r>
              <a:rPr lang="en-US" altLang="zh-CN" sz="1400" kern="100" dirty="0">
                <a:solidFill>
                  <a:srgbClr val="000000"/>
                </a:solidFill>
                <a:latin typeface="+mn-ea"/>
                <a:cs typeface="Times New Roman" panose="02020603050405020304" pitchFamily="18" charset="0"/>
              </a:rPr>
              <a:t>5.</a:t>
            </a:r>
            <a:r>
              <a:rPr lang="zh-CN" altLang="zh-CN" sz="1400" kern="100" dirty="0">
                <a:solidFill>
                  <a:srgbClr val="000000"/>
                </a:solidFill>
                <a:latin typeface="+mn-ea"/>
                <a:cs typeface="Times New Roman" panose="02020603050405020304" pitchFamily="18" charset="0"/>
              </a:rPr>
              <a:t>方法：自理能力差的老年人及吞咽困难或神志不清的老年人，多通过鼻间法给药；且必须研细后方可调制成液状灌入。灌药前、后均应灌人适量温开水免堵塞鼻饲管。对肢体障碍、精神疾患的老年人要送药到口，确认老年人服下才能离开。</a:t>
            </a:r>
          </a:p>
        </p:txBody>
      </p:sp>
      <p:pic>
        <p:nvPicPr>
          <p:cNvPr id="3074" name="Picture 2">
            <a:extLst>
              <a:ext uri="{FF2B5EF4-FFF2-40B4-BE49-F238E27FC236}">
                <a16:creationId xmlns:a16="http://schemas.microsoft.com/office/drawing/2014/main" id="{EB387D2E-D089-00C9-1ECA-FF2DB666B9C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43"/>
          <a:stretch/>
        </p:blipFill>
        <p:spPr bwMode="auto">
          <a:xfrm>
            <a:off x="5804941" y="1157077"/>
            <a:ext cx="2808707" cy="3086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5522202"/>
      </p:ext>
    </p:extLst>
  </p:cSld>
  <p:clrMapOvr>
    <a:masterClrMapping/>
  </p:clrMapOvr>
  <p:transition advClick="0" advTm="6645">
    <p:comb/>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2  </a:t>
            </a:r>
            <a:r>
              <a:rPr lang="zh-CN" altLang="zh-CN" sz="2000" dirty="0">
                <a:solidFill>
                  <a:srgbClr val="FF7F7F"/>
                </a:solidFill>
                <a:latin typeface="微软雅黑" panose="020B0503020204020204" charset="-122"/>
                <a:ea typeface="微软雅黑" panose="020B0503020204020204" charset="-122"/>
              </a:rPr>
              <a:t>老年人用药的相关知识</a:t>
            </a:r>
            <a:endParaRPr lang="zh-CN" altLang="en-US" sz="2000" dirty="0">
              <a:solidFill>
                <a:srgbClr val="FF7F7F"/>
              </a:solidFill>
              <a:latin typeface="微软雅黑" panose="020B0503020204020204" charset="-122"/>
              <a:ea typeface="微软雅黑" panose="020B0503020204020204" charset="-122"/>
            </a:endParaRPr>
          </a:p>
        </p:txBody>
      </p:sp>
      <p:sp>
        <p:nvSpPr>
          <p:cNvPr id="3" name="文本框 2">
            <a:extLst>
              <a:ext uri="{FF2B5EF4-FFF2-40B4-BE49-F238E27FC236}">
                <a16:creationId xmlns:a16="http://schemas.microsoft.com/office/drawing/2014/main" id="{D3BD4A83-4080-CE39-1FFD-BD31B96CB4CF}"/>
              </a:ext>
            </a:extLst>
          </p:cNvPr>
          <p:cNvSpPr txBox="1"/>
          <p:nvPr/>
        </p:nvSpPr>
        <p:spPr>
          <a:xfrm>
            <a:off x="267523" y="602917"/>
            <a:ext cx="4144781" cy="309765"/>
          </a:xfrm>
          <a:prstGeom prst="rect">
            <a:avLst/>
          </a:prstGeom>
          <a:noFill/>
        </p:spPr>
        <p:txBody>
          <a:bodyPr wrap="square">
            <a:spAutoFit/>
          </a:bodyPr>
          <a:lstStyle/>
          <a:p>
            <a:pPr indent="266700" algn="l">
              <a:lnSpc>
                <a:spcPts val="1800"/>
              </a:lnSpc>
            </a:pPr>
            <a:r>
              <a:rPr lang="en-US" alt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其它加强药疗的健康指导</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8" name="矩形 7">
            <a:extLst>
              <a:ext uri="{FF2B5EF4-FFF2-40B4-BE49-F238E27FC236}">
                <a16:creationId xmlns:a16="http://schemas.microsoft.com/office/drawing/2014/main" id="{761A0A3D-1AF0-F69A-1ADC-8A354D12CF75}"/>
              </a:ext>
            </a:extLst>
          </p:cNvPr>
          <p:cNvSpPr/>
          <p:nvPr/>
        </p:nvSpPr>
        <p:spPr>
          <a:xfrm>
            <a:off x="395287" y="989358"/>
            <a:ext cx="5567420" cy="402668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indent="266700" algn="l">
              <a:lnSpc>
                <a:spcPts val="1800"/>
              </a:lnSpc>
            </a:pP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127905AA-313C-4FC9-E99F-AC8BA3C864AB}"/>
              </a:ext>
            </a:extLst>
          </p:cNvPr>
          <p:cNvSpPr txBox="1"/>
          <p:nvPr/>
        </p:nvSpPr>
        <p:spPr>
          <a:xfrm>
            <a:off x="339625" y="989358"/>
            <a:ext cx="5623082" cy="3984745"/>
          </a:xfrm>
          <a:prstGeom prst="rect">
            <a:avLst/>
          </a:prstGeom>
          <a:noFill/>
        </p:spPr>
        <p:txBody>
          <a:bodyPr wrap="square">
            <a:spAutoFit/>
          </a:bodyPr>
          <a:lstStyle/>
          <a:p>
            <a:pPr indent="266700" algn="l">
              <a:lnSpc>
                <a:spcPts val="1800"/>
              </a:lnSpc>
            </a:pPr>
            <a:r>
              <a:rPr lang="zh-CN"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1</a:t>
            </a:r>
            <a:r>
              <a:rPr lang="zh-CN"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护理人员用老年人易接受的方式，向其解释药物的名称、种类、作用、用药方式、服时间、剂量、不良反应、有效期等。必要时在药袋上用醒目的颜色标明用药的注意事项指导患者了解药物可能出现的不良反应，并能处理轻微的不良反应。教会老年人正确掌握些急救用药知识，像急性心纹痛发作，老年人除了知道随身携带速效救心丸外，还要了解怎</a:t>
            </a:r>
          </a:p>
          <a:p>
            <a:pPr algn="just">
              <a:lnSpc>
                <a:spcPts val="1800"/>
              </a:lnSpc>
            </a:pPr>
            <a:r>
              <a:rPr lang="zh-CN"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样使用以及常规使用量等。此外，要反复强调正确服药的方法和意义。</a:t>
            </a:r>
          </a:p>
          <a:p>
            <a:pPr indent="266700" algn="l">
              <a:lnSpc>
                <a:spcPts val="1800"/>
              </a:lnSpc>
            </a:pPr>
            <a:r>
              <a:rPr lang="zh-CN"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2</a:t>
            </a:r>
            <a:r>
              <a:rPr lang="zh-CN"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鼓励老年人首选非药物性措施</a:t>
            </a:r>
          </a:p>
          <a:p>
            <a:pPr indent="266700" algn="l">
              <a:lnSpc>
                <a:spcPts val="1800"/>
              </a:lnSpc>
            </a:pPr>
            <a:r>
              <a:rPr lang="zh-CN"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指导老年人如果能以其他方式缓解症状的，不要急于用药。如失眠、便秘和疼痛等，应先采用一些非药物性的干预措施。</a:t>
            </a:r>
          </a:p>
          <a:p>
            <a:pPr indent="266700" algn="l">
              <a:lnSpc>
                <a:spcPts val="1800"/>
              </a:lnSpc>
            </a:pPr>
            <a:r>
              <a:rPr lang="zh-CN"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3</a:t>
            </a:r>
            <a:r>
              <a:rPr lang="zh-CN"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）指导老年人不滥用非处方药</a:t>
            </a:r>
          </a:p>
          <a:p>
            <a:pPr indent="266700" algn="l">
              <a:lnSpc>
                <a:spcPts val="1800"/>
              </a:lnSpc>
            </a:pPr>
            <a:r>
              <a:rPr lang="zh-CN"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健康老年人通常不需要服用滋补药、保健药、抗衰老药和维生素。只要注意调节好日生活作息，注意营养，保持平衡的心态，就可达到健康长寿的目的。指导老年人不要轻信</a:t>
            </a:r>
          </a:p>
          <a:p>
            <a:pPr algn="l">
              <a:lnSpc>
                <a:spcPts val="1800"/>
              </a:lnSpc>
            </a:pPr>
            <a:r>
              <a:rPr lang="zh-CN"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良医药广告及“偏方秘方”。中医一些滋补用药也需在医生的指导下服用。</a:t>
            </a:r>
          </a:p>
          <a:p>
            <a:pPr indent="266700" algn="l">
              <a:lnSpc>
                <a:spcPts val="1800"/>
              </a:lnSpc>
            </a:pPr>
            <a:r>
              <a:rPr lang="zh-CN"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4</a:t>
            </a:r>
            <a:r>
              <a:rPr lang="zh-CN"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）加强家属的安全用药知识教育</a:t>
            </a:r>
          </a:p>
          <a:p>
            <a:pPr indent="400050" algn="l">
              <a:lnSpc>
                <a:spcPts val="1800"/>
              </a:lnSpc>
            </a:pPr>
            <a:r>
              <a:rPr lang="zh-CN" altLang="zh-CN" sz="12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对老年人进行健康指导的同时，还需重视对其家属进行有关安全用药知识的教育，使他们能够正确协助和督促老年人用药，防止发生用药不当造成的意外。</a:t>
            </a:r>
          </a:p>
        </p:txBody>
      </p:sp>
      <p:pic>
        <p:nvPicPr>
          <p:cNvPr id="13" name="图片 12">
            <a:extLst>
              <a:ext uri="{FF2B5EF4-FFF2-40B4-BE49-F238E27FC236}">
                <a16:creationId xmlns:a16="http://schemas.microsoft.com/office/drawing/2014/main" id="{6048034D-6CAB-2BD3-9EAA-1FAEC179671F}"/>
              </a:ext>
            </a:extLst>
          </p:cNvPr>
          <p:cNvPicPr>
            <a:picLocks noChangeAspect="1"/>
          </p:cNvPicPr>
          <p:nvPr/>
        </p:nvPicPr>
        <p:blipFill rotWithShape="1">
          <a:blip r:embed="rId3"/>
          <a:srcRect r="271" b="11213"/>
          <a:stretch/>
        </p:blipFill>
        <p:spPr>
          <a:xfrm>
            <a:off x="6126429" y="1962623"/>
            <a:ext cx="2765338" cy="2080149"/>
          </a:xfrm>
          <a:prstGeom prst="rect">
            <a:avLst/>
          </a:prstGeom>
        </p:spPr>
      </p:pic>
    </p:spTree>
    <p:extLst>
      <p:ext uri="{BB962C8B-B14F-4D97-AF65-F5344CB8AC3E}">
        <p14:creationId xmlns:p14="http://schemas.microsoft.com/office/powerpoint/2010/main" val="1445959774"/>
      </p:ext>
    </p:extLst>
  </p:cSld>
  <p:clrMapOvr>
    <a:masterClrMapping/>
  </p:clrMapOvr>
  <p:transition advClick="0" advTm="6645">
    <p:comb/>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2  </a:t>
            </a:r>
            <a:r>
              <a:rPr lang="zh-CN" altLang="zh-CN" sz="2000" dirty="0">
                <a:solidFill>
                  <a:srgbClr val="FF7F7F"/>
                </a:solidFill>
                <a:latin typeface="微软雅黑" panose="020B0503020204020204" charset="-122"/>
                <a:ea typeface="微软雅黑" panose="020B0503020204020204" charset="-122"/>
              </a:rPr>
              <a:t>老年人用药的相关知识</a:t>
            </a:r>
            <a:endParaRPr lang="zh-CN" altLang="en-US" sz="2000" dirty="0">
              <a:solidFill>
                <a:srgbClr val="FF7F7F"/>
              </a:solidFill>
              <a:latin typeface="微软雅黑" panose="020B0503020204020204" charset="-122"/>
              <a:ea typeface="微软雅黑" panose="020B0503020204020204" charset="-122"/>
            </a:endParaRPr>
          </a:p>
        </p:txBody>
      </p:sp>
      <p:pic>
        <p:nvPicPr>
          <p:cNvPr id="10" name="图片 9">
            <a:extLst>
              <a:ext uri="{FF2B5EF4-FFF2-40B4-BE49-F238E27FC236}">
                <a16:creationId xmlns:a16="http://schemas.microsoft.com/office/drawing/2014/main" id="{15954724-DDB7-2098-9278-0F675487A1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725" y="955193"/>
            <a:ext cx="7137074" cy="3233113"/>
          </a:xfrm>
          <a:prstGeom prst="rect">
            <a:avLst/>
          </a:prstGeom>
        </p:spPr>
      </p:pic>
      <p:pic>
        <p:nvPicPr>
          <p:cNvPr id="11" name="图片 10">
            <a:extLst>
              <a:ext uri="{FF2B5EF4-FFF2-40B4-BE49-F238E27FC236}">
                <a16:creationId xmlns:a16="http://schemas.microsoft.com/office/drawing/2014/main" id="{52829AB9-7C64-5C9F-4FB7-85D42C5BB80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7789587" y="3656320"/>
            <a:ext cx="1179830" cy="1413510"/>
          </a:xfrm>
          <a:prstGeom prst="rect">
            <a:avLst/>
          </a:prstGeom>
          <a:noFill/>
          <a:ln>
            <a:noFill/>
          </a:ln>
        </p:spPr>
      </p:pic>
    </p:spTree>
    <p:extLst>
      <p:ext uri="{BB962C8B-B14F-4D97-AF65-F5344CB8AC3E}">
        <p14:creationId xmlns:p14="http://schemas.microsoft.com/office/powerpoint/2010/main" val="1877010556"/>
      </p:ext>
    </p:extLst>
  </p:cSld>
  <p:clrMapOvr>
    <a:masterClrMapping/>
  </p:clrMapOvr>
  <p:transition advClick="0" advTm="6645">
    <p:comb/>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852"/>
          <p:cNvPicPr>
            <a:picLocks noChangeAspect="1"/>
          </p:cNvPicPr>
          <p:nvPr/>
        </p:nvPicPr>
        <p:blipFill>
          <a:blip r:embed="rId3"/>
          <a:stretch>
            <a:fillRect/>
          </a:stretch>
        </p:blipFill>
        <p:spPr>
          <a:xfrm>
            <a:off x="2574925" y="810260"/>
            <a:ext cx="981075" cy="889635"/>
          </a:xfrm>
          <a:prstGeom prst="rect">
            <a:avLst/>
          </a:prstGeom>
        </p:spPr>
      </p:pic>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lang="zh-CN" altLang="en-US" sz="2000" b="0">
                  <a:solidFill>
                    <a:srgbClr val="FF7F7F"/>
                  </a:solidFill>
                  <a:latin typeface="微软雅黑" panose="020B0503020204020204" charset="-122"/>
                  <a:ea typeface="微软雅黑" panose="020B0503020204020204" charset="-122"/>
                </a:rPr>
                <a:t>思维导图</a:t>
              </a: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pic>
        <p:nvPicPr>
          <p:cNvPr id="3" name="图片 2">
            <a:extLst>
              <a:ext uri="{FF2B5EF4-FFF2-40B4-BE49-F238E27FC236}">
                <a16:creationId xmlns:a16="http://schemas.microsoft.com/office/drawing/2014/main" id="{91E0A9D6-B269-8F8B-5BFC-B063036357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6733" y="553250"/>
            <a:ext cx="8765089" cy="436453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par>
                                <p:cTn id="9" presetID="47" presetClass="entr" presetSubtype="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anim calcmode="lin" valueType="num">
                                      <p:cBhvr>
                                        <p:cTn id="12" dur="500" fill="hold"/>
                                        <p:tgtEl>
                                          <p:spTgt spid="29"/>
                                        </p:tgtEl>
                                        <p:attrNameLst>
                                          <p:attrName>ppt_x</p:attrName>
                                        </p:attrNameLst>
                                      </p:cBhvr>
                                      <p:tavLst>
                                        <p:tav tm="0">
                                          <p:val>
                                            <p:strVal val="#ppt_x"/>
                                          </p:val>
                                        </p:tav>
                                        <p:tav tm="100000">
                                          <p:val>
                                            <p:strVal val="#ppt_x"/>
                                          </p:val>
                                        </p:tav>
                                      </p:tavLst>
                                    </p:anim>
                                    <p:anim calcmode="lin" valueType="num">
                                      <p:cBhvr>
                                        <p:cTn id="13"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840" y="456565"/>
            <a:ext cx="7683500" cy="3891280"/>
          </a:xfrm>
          <a:prstGeom prst="rect">
            <a:avLst/>
          </a:prstGeom>
          <a:noFill/>
          <a:ln w="38100">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072765" y="1373157"/>
            <a:ext cx="6760210" cy="852805"/>
          </a:xfrm>
          <a:prstGeom prst="rect">
            <a:avLst/>
          </a:prstGeom>
          <a:noFill/>
        </p:spPr>
        <p:txBody>
          <a:bodyPr wrap="square" rtlCol="0">
            <a:spAutoFit/>
          </a:bodyPr>
          <a:lstStyle/>
          <a:p>
            <a:r>
              <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谢谢观看！</a:t>
            </a:r>
          </a:p>
        </p:txBody>
      </p:sp>
      <p:sp>
        <p:nvSpPr>
          <p:cNvPr id="4" name="文本框 3"/>
          <p:cNvSpPr txBox="1"/>
          <p:nvPr/>
        </p:nvSpPr>
        <p:spPr>
          <a:xfrm>
            <a:off x="2339566" y="2317306"/>
            <a:ext cx="4744312" cy="575945"/>
          </a:xfrm>
          <a:prstGeom prst="rect">
            <a:avLst/>
          </a:prstGeom>
          <a:noFill/>
        </p:spPr>
        <p:txBody>
          <a:bodyPr wrap="square" rtlCol="0">
            <a:spAutoFit/>
          </a:bodyPr>
          <a:lstStyle/>
          <a:p>
            <a:pPr algn="ctr"/>
            <a:r>
              <a:rPr lang="en-US" altLang="zh-CN" sz="1050" dirty="0">
                <a:solidFill>
                  <a:schemeClr val="tx1">
                    <a:lumMod val="65000"/>
                    <a:lumOff val="35000"/>
                  </a:schemeClr>
                </a:solidFill>
              </a:rPr>
              <a:t>Here to add a detailed text description, recommendations related to the title and in line with the overall language style, language description as simple and vivid, add a detailed text description here, the recommendations</a:t>
            </a:r>
            <a:endParaRPr lang="zh-CN" altLang="en-US" sz="1050" dirty="0">
              <a:solidFill>
                <a:schemeClr val="tx1">
                  <a:lumMod val="65000"/>
                  <a:lumOff val="35000"/>
                </a:schemeClr>
              </a:solidFill>
            </a:endParaRPr>
          </a:p>
        </p:txBody>
      </p:sp>
      <p:grpSp>
        <p:nvGrpSpPr>
          <p:cNvPr id="39" name="组合 38"/>
          <p:cNvGrpSpPr>
            <a:grpSpLocks noChangeAspect="1"/>
          </p:cNvGrpSpPr>
          <p:nvPr/>
        </p:nvGrpSpPr>
        <p:grpSpPr>
          <a:xfrm>
            <a:off x="6792461" y="452781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6232715" y="452781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7352207" y="452781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7911953" y="452781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8471701" y="452781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5"/>
          <a:stretch>
            <a:fillRect/>
          </a:stretch>
        </p:blipFill>
        <p:spPr>
          <a:xfrm>
            <a:off x="4531424" y="-587871"/>
            <a:ext cx="6034726" cy="2640192"/>
          </a:xfrm>
          <a:prstGeom prst="rect">
            <a:avLst/>
          </a:prstGeom>
        </p:spPr>
      </p:pic>
      <p:pic>
        <p:nvPicPr>
          <p:cNvPr id="5" name="图片 4" descr="89"/>
          <p:cNvPicPr>
            <a:picLocks noChangeAspect="1"/>
          </p:cNvPicPr>
          <p:nvPr/>
        </p:nvPicPr>
        <p:blipFill>
          <a:blip r:embed="rId6"/>
          <a:stretch>
            <a:fillRect/>
          </a:stretch>
        </p:blipFill>
        <p:spPr>
          <a:xfrm>
            <a:off x="-609890" y="2846009"/>
            <a:ext cx="5404204" cy="2851636"/>
          </a:xfrm>
          <a:prstGeom prst="rect">
            <a:avLst/>
          </a:prstGeom>
        </p:spPr>
      </p:pic>
      <p:pic>
        <p:nvPicPr>
          <p:cNvPr id="6" name="图片 5" descr="852"/>
          <p:cNvPicPr>
            <a:picLocks noChangeAspect="1"/>
          </p:cNvPicPr>
          <p:nvPr/>
        </p:nvPicPr>
        <p:blipFill>
          <a:blip r:embed="rId7"/>
          <a:stretch>
            <a:fillRect/>
          </a:stretch>
        </p:blipFill>
        <p:spPr>
          <a:xfrm>
            <a:off x="1358265" y="716280"/>
            <a:ext cx="981075" cy="889635"/>
          </a:xfrm>
          <a:prstGeom prst="rect">
            <a:avLst/>
          </a:prstGeom>
        </p:spPr>
      </p:pic>
      <p:pic>
        <p:nvPicPr>
          <p:cNvPr id="7" name="Keith Kenniff - Receiv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09600" y="106750"/>
            <a:ext cx="609600" cy="609600"/>
          </a:xfrm>
          <a:prstGeom prst="rect">
            <a:avLst/>
          </a:prstGeom>
        </p:spPr>
      </p:pic>
      <p:pic>
        <p:nvPicPr>
          <p:cNvPr id="8" name="图片 7" descr="852"/>
          <p:cNvPicPr>
            <a:picLocks noChangeAspect="1"/>
          </p:cNvPicPr>
          <p:nvPr/>
        </p:nvPicPr>
        <p:blipFill>
          <a:blip r:embed="rId7"/>
          <a:stretch>
            <a:fillRect/>
          </a:stretch>
        </p:blipFill>
        <p:spPr>
          <a:xfrm rot="17520000">
            <a:off x="6824980" y="2845435"/>
            <a:ext cx="981075" cy="889635"/>
          </a:xfrm>
          <a:prstGeom prst="rect">
            <a:avLst/>
          </a:prstGeom>
        </p:spPr>
      </p:pic>
      <p:sp>
        <p:nvSpPr>
          <p:cNvPr id="10" name="圆角矩形 9"/>
          <p:cNvSpPr/>
          <p:nvPr/>
        </p:nvSpPr>
        <p:spPr>
          <a:xfrm>
            <a:off x="3943350" y="2997835"/>
            <a:ext cx="1229360" cy="325120"/>
          </a:xfrm>
          <a:prstGeom prst="roundRect">
            <a:avLst/>
          </a:prstGeom>
          <a:noFill/>
          <a:ln>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943350" y="2997835"/>
            <a:ext cx="1517015" cy="306705"/>
          </a:xfrm>
          <a:prstGeom prst="rect">
            <a:avLst/>
          </a:prstGeom>
          <a:noFill/>
        </p:spPr>
        <p:txBody>
          <a:bodyPr wrap="square" rtlCol="0">
            <a:spAutoFit/>
          </a:bodyPr>
          <a:lstStyle/>
          <a:p>
            <a:r>
              <a:rPr lang="zh-CN" altLang="en-US" sz="1400">
                <a:latin typeface="微软雅黑" panose="020B0503020204020204" charset="-122"/>
                <a:ea typeface="微软雅黑" panose="020B0503020204020204" charset="-122"/>
              </a:rPr>
              <a:t>汇报人：</a:t>
            </a:r>
            <a:r>
              <a:rPr lang="en-US" altLang="zh-CN" sz="1400">
                <a:latin typeface="微软雅黑" panose="020B0503020204020204" charset="-122"/>
                <a:ea typeface="微软雅黑" panose="020B0503020204020204" charset="-122"/>
              </a:rPr>
              <a:t>xxx</a:t>
            </a:r>
          </a:p>
        </p:txBody>
      </p:sp>
    </p:spTree>
    <p:extLst>
      <p:ext uri="{BB962C8B-B14F-4D97-AF65-F5344CB8AC3E}">
        <p14:creationId xmlns:p14="http://schemas.microsoft.com/office/powerpoint/2010/main" val="2097871513"/>
      </p:ext>
    </p:extLst>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50" presetClass="entr" presetSubtype="0" decel="10000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strVal val="#ppt_w+.3"/>
                                          </p:val>
                                        </p:tav>
                                        <p:tav tm="100000">
                                          <p:val>
                                            <p:strVal val="#ppt_w"/>
                                          </p:val>
                                        </p:tav>
                                      </p:tavLst>
                                    </p:anim>
                                    <p:anim calcmode="lin" valueType="num">
                                      <p:cBhvr>
                                        <p:cTn id="11" dur="1000" fill="hold"/>
                                        <p:tgtEl>
                                          <p:spTgt spid="5"/>
                                        </p:tgtEl>
                                        <p:attrNameLst>
                                          <p:attrName>ppt_h</p:attrName>
                                        </p:attrNameLst>
                                      </p:cBhvr>
                                      <p:tavLst>
                                        <p:tav tm="0">
                                          <p:val>
                                            <p:strVal val="#ppt_h"/>
                                          </p:val>
                                        </p:tav>
                                        <p:tav tm="100000">
                                          <p:val>
                                            <p:strVal val="#ppt_h"/>
                                          </p:val>
                                        </p:tav>
                                      </p:tavLst>
                                    </p:anim>
                                    <p:animEffect transition="in" filter="fade">
                                      <p:cBhvr>
                                        <p:cTn id="12" dur="1000"/>
                                        <p:tgtEl>
                                          <p:spTgt spid="5"/>
                                        </p:tgtEl>
                                      </p:cBhvr>
                                    </p:animEffect>
                                  </p:childTnLst>
                                </p:cTn>
                              </p:par>
                            </p:childTnLst>
                          </p:cTn>
                        </p:par>
                        <p:par>
                          <p:cTn id="13" fill="hold">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1000" fill="hold"/>
                                        <p:tgtEl>
                                          <p:spTgt spid="35"/>
                                        </p:tgtEl>
                                        <p:attrNameLst>
                                          <p:attrName>ppt_w</p:attrName>
                                        </p:attrNameLst>
                                      </p:cBhvr>
                                      <p:tavLst>
                                        <p:tav tm="0">
                                          <p:val>
                                            <p:strVal val="#ppt_w+.3"/>
                                          </p:val>
                                        </p:tav>
                                        <p:tav tm="100000">
                                          <p:val>
                                            <p:strVal val="#ppt_w"/>
                                          </p:val>
                                        </p:tav>
                                      </p:tavLst>
                                    </p:anim>
                                    <p:anim calcmode="lin" valueType="num">
                                      <p:cBhvr>
                                        <p:cTn id="17" dur="1000" fill="hold"/>
                                        <p:tgtEl>
                                          <p:spTgt spid="35"/>
                                        </p:tgtEl>
                                        <p:attrNameLst>
                                          <p:attrName>ppt_h</p:attrName>
                                        </p:attrNameLst>
                                      </p:cBhvr>
                                      <p:tavLst>
                                        <p:tav tm="0">
                                          <p:val>
                                            <p:strVal val="#ppt_h"/>
                                          </p:val>
                                        </p:tav>
                                        <p:tav tm="100000">
                                          <p:val>
                                            <p:strVal val="#ppt_h"/>
                                          </p:val>
                                        </p:tav>
                                      </p:tavLst>
                                    </p:anim>
                                    <p:animEffect transition="in" filter="fade">
                                      <p:cBhvr>
                                        <p:cTn id="18" dur="1000"/>
                                        <p:tgtEl>
                                          <p:spTgt spid="35"/>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
                                        </p:tgtEl>
                                        <p:attrNameLst>
                                          <p:attrName>ppt_y</p:attrName>
                                        </p:attrNameLst>
                                      </p:cBhvr>
                                      <p:tavLst>
                                        <p:tav tm="0">
                                          <p:val>
                                            <p:strVal val="#ppt_y"/>
                                          </p:val>
                                        </p:tav>
                                        <p:tav tm="100000">
                                          <p:val>
                                            <p:strVal val="#ppt_y"/>
                                          </p:val>
                                        </p:tav>
                                      </p:tavLst>
                                    </p:anim>
                                    <p:anim calcmode="lin" valueType="num">
                                      <p:cBhvr>
                                        <p:cTn id="2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
                                        </p:tgtEl>
                                      </p:cBhvr>
                                    </p:animEffect>
                                  </p:childTnLst>
                                </p:cTn>
                              </p:par>
                            </p:childTnLst>
                          </p:cTn>
                        </p:par>
                        <p:par>
                          <p:cTn id="27" fill="hold">
                            <p:stCondLst>
                              <p:cond delay="2700"/>
                            </p:stCondLst>
                            <p:childTnLst>
                              <p:par>
                                <p:cTn id="28" presetID="42"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par>
                          <p:cTn id="33" fill="hold">
                            <p:stCondLst>
                              <p:cond delay="3700"/>
                            </p:stCondLst>
                            <p:childTnLst>
                              <p:par>
                                <p:cTn id="34" presetID="53" presetClass="entr" presetSubtype="16"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500" fill="hold"/>
                                        <p:tgtEl>
                                          <p:spTgt spid="39"/>
                                        </p:tgtEl>
                                        <p:attrNameLst>
                                          <p:attrName>ppt_w</p:attrName>
                                        </p:attrNameLst>
                                      </p:cBhvr>
                                      <p:tavLst>
                                        <p:tav tm="0">
                                          <p:val>
                                            <p:fltVal val="0"/>
                                          </p:val>
                                        </p:tav>
                                        <p:tav tm="100000">
                                          <p:val>
                                            <p:strVal val="#ppt_w"/>
                                          </p:val>
                                        </p:tav>
                                      </p:tavLst>
                                    </p:anim>
                                    <p:anim calcmode="lin" valueType="num">
                                      <p:cBhvr>
                                        <p:cTn id="37" dur="500" fill="hold"/>
                                        <p:tgtEl>
                                          <p:spTgt spid="39"/>
                                        </p:tgtEl>
                                        <p:attrNameLst>
                                          <p:attrName>ppt_h</p:attrName>
                                        </p:attrNameLst>
                                      </p:cBhvr>
                                      <p:tavLst>
                                        <p:tav tm="0">
                                          <p:val>
                                            <p:fltVal val="0"/>
                                          </p:val>
                                        </p:tav>
                                        <p:tav tm="100000">
                                          <p:val>
                                            <p:strVal val="#ppt_h"/>
                                          </p:val>
                                        </p:tav>
                                      </p:tavLst>
                                    </p:anim>
                                    <p:animEffect transition="in" filter="fade">
                                      <p:cBhvr>
                                        <p:cTn id="38" dur="500"/>
                                        <p:tgtEl>
                                          <p:spTgt spid="39"/>
                                        </p:tgtEl>
                                      </p:cBhvr>
                                    </p:animEffect>
                                  </p:childTnLst>
                                </p:cTn>
                              </p:par>
                              <p:par>
                                <p:cTn id="39" presetID="53" presetClass="entr" presetSubtype="16"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Effect transition="in" filter="fade">
                                      <p:cBhvr>
                                        <p:cTn id="43" dur="500"/>
                                        <p:tgtEl>
                                          <p:spTgt spid="42"/>
                                        </p:tgtEl>
                                      </p:cBhvr>
                                    </p:animEffect>
                                  </p:childTnLst>
                                </p:cTn>
                              </p:par>
                              <p:par>
                                <p:cTn id="44" presetID="53" presetClass="entr" presetSubtype="16" fill="hold" nodeType="with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p:cTn id="46" dur="500" fill="hold"/>
                                        <p:tgtEl>
                                          <p:spTgt spid="45"/>
                                        </p:tgtEl>
                                        <p:attrNameLst>
                                          <p:attrName>ppt_w</p:attrName>
                                        </p:attrNameLst>
                                      </p:cBhvr>
                                      <p:tavLst>
                                        <p:tav tm="0">
                                          <p:val>
                                            <p:fltVal val="0"/>
                                          </p:val>
                                        </p:tav>
                                        <p:tav tm="100000">
                                          <p:val>
                                            <p:strVal val="#ppt_w"/>
                                          </p:val>
                                        </p:tav>
                                      </p:tavLst>
                                    </p:anim>
                                    <p:anim calcmode="lin" valueType="num">
                                      <p:cBhvr>
                                        <p:cTn id="47" dur="500" fill="hold"/>
                                        <p:tgtEl>
                                          <p:spTgt spid="45"/>
                                        </p:tgtEl>
                                        <p:attrNameLst>
                                          <p:attrName>ppt_h</p:attrName>
                                        </p:attrNameLst>
                                      </p:cBhvr>
                                      <p:tavLst>
                                        <p:tav tm="0">
                                          <p:val>
                                            <p:fltVal val="0"/>
                                          </p:val>
                                        </p:tav>
                                        <p:tav tm="100000">
                                          <p:val>
                                            <p:strVal val="#ppt_h"/>
                                          </p:val>
                                        </p:tav>
                                      </p:tavLst>
                                    </p:anim>
                                    <p:animEffect transition="in" filter="fade">
                                      <p:cBhvr>
                                        <p:cTn id="48" dur="500"/>
                                        <p:tgtEl>
                                          <p:spTgt spid="45"/>
                                        </p:tgtEl>
                                      </p:cBhvr>
                                    </p:animEffect>
                                  </p:childTnLst>
                                </p:cTn>
                              </p:par>
                              <p:par>
                                <p:cTn id="49" presetID="53" presetClass="entr" presetSubtype="16"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p:cTn id="51" dur="500" fill="hold"/>
                                        <p:tgtEl>
                                          <p:spTgt spid="49"/>
                                        </p:tgtEl>
                                        <p:attrNameLst>
                                          <p:attrName>ppt_w</p:attrName>
                                        </p:attrNameLst>
                                      </p:cBhvr>
                                      <p:tavLst>
                                        <p:tav tm="0">
                                          <p:val>
                                            <p:fltVal val="0"/>
                                          </p:val>
                                        </p:tav>
                                        <p:tav tm="100000">
                                          <p:val>
                                            <p:strVal val="#ppt_w"/>
                                          </p:val>
                                        </p:tav>
                                      </p:tavLst>
                                    </p:anim>
                                    <p:anim calcmode="lin" valueType="num">
                                      <p:cBhvr>
                                        <p:cTn id="52" dur="500" fill="hold"/>
                                        <p:tgtEl>
                                          <p:spTgt spid="49"/>
                                        </p:tgtEl>
                                        <p:attrNameLst>
                                          <p:attrName>ppt_h</p:attrName>
                                        </p:attrNameLst>
                                      </p:cBhvr>
                                      <p:tavLst>
                                        <p:tav tm="0">
                                          <p:val>
                                            <p:fltVal val="0"/>
                                          </p:val>
                                        </p:tav>
                                        <p:tav tm="100000">
                                          <p:val>
                                            <p:strVal val="#ppt_h"/>
                                          </p:val>
                                        </p:tav>
                                      </p:tavLst>
                                    </p:anim>
                                    <p:animEffect transition="in" filter="fade">
                                      <p:cBhvr>
                                        <p:cTn id="53" dur="500"/>
                                        <p:tgtEl>
                                          <p:spTgt spid="49"/>
                                        </p:tgtEl>
                                      </p:cBhvr>
                                    </p:animEffect>
                                  </p:childTnLst>
                                </p:cTn>
                              </p:par>
                              <p:par>
                                <p:cTn id="54" presetID="53" presetClass="entr" presetSubtype="16" fill="hold" nodeType="with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Effect transition="in" filter="fade">
                                      <p:cBhvr>
                                        <p:cTn id="58" dur="500"/>
                                        <p:tgtEl>
                                          <p:spTgt spid="53"/>
                                        </p:tgtEl>
                                      </p:cBhvr>
                                    </p:animEffect>
                                  </p:childTnLst>
                                </p:cTn>
                              </p:par>
                            </p:childTnLst>
                          </p:cTn>
                        </p:par>
                        <p:par>
                          <p:cTn id="59" fill="hold">
                            <p:stCondLst>
                              <p:cond delay="4200"/>
                            </p:stCondLst>
                            <p:childTnLst>
                              <p:par>
                                <p:cTn id="60" presetID="17" presetClass="entr" presetSubtype="10"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strVal val="#ppt_h"/>
                                          </p:val>
                                        </p:tav>
                                        <p:tav tm="100000">
                                          <p:val>
                                            <p:strVal val="#ppt_h"/>
                                          </p:val>
                                        </p:tav>
                                      </p:tavLst>
                                    </p:anim>
                                  </p:childTnLst>
                                </p:cTn>
                              </p:par>
                            </p:childTnLst>
                          </p:cTn>
                        </p:par>
                        <p:par>
                          <p:cTn id="64" fill="hold">
                            <p:stCondLst>
                              <p:cond delay="4700"/>
                            </p:stCondLst>
                            <p:childTnLst>
                              <p:par>
                                <p:cTn id="65" presetID="17" presetClass="entr" presetSubtype="1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blinds(horizontal)">
                                      <p:cBhvr>
                                        <p:cTn id="73" dur="500"/>
                                        <p:tgtEl>
                                          <p:spTgt spid="10"/>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blinds(horizontal)">
                                      <p:cBhvr>
                                        <p:cTn id="7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7" repeatCount="indefinite" fill="hold" display="0">
                  <p:stCondLst>
                    <p:cond delay="indefinite"/>
                  </p:stCondLst>
                  <p:endCondLst>
                    <p:cond evt="onStopAudio" delay="0">
                      <p:tgtEl>
                        <p:sldTgt/>
                      </p:tgtEl>
                    </p:cond>
                  </p:endCondLst>
                </p:cTn>
                <p:tgtEl>
                  <p:spTgt spid="7"/>
                </p:tgtEl>
              </p:cMediaNode>
            </p:audio>
          </p:childTnLst>
        </p:cTn>
      </p:par>
    </p:tnLst>
    <p:bldLst>
      <p:bldP spid="3" grpId="0"/>
      <p:bldP spid="4" grpId="0"/>
      <p:bldP spid="10" grpId="0" bldLvl="0" animBg="1"/>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对角圆角矩形 4"/>
          <p:cNvSpPr/>
          <p:nvPr/>
        </p:nvSpPr>
        <p:spPr>
          <a:xfrm>
            <a:off x="115220" y="1692275"/>
            <a:ext cx="8848897" cy="1240155"/>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8" name="图片 7" descr="852"/>
          <p:cNvPicPr>
            <a:picLocks noChangeAspect="1"/>
          </p:cNvPicPr>
          <p:nvPr/>
        </p:nvPicPr>
        <p:blipFill>
          <a:blip r:embed="rId3"/>
          <a:stretch>
            <a:fillRect/>
          </a:stretch>
        </p:blipFill>
        <p:spPr>
          <a:xfrm>
            <a:off x="669925" y="802640"/>
            <a:ext cx="981075" cy="889635"/>
          </a:xfrm>
          <a:prstGeom prst="rect">
            <a:avLst/>
          </a:prstGeom>
        </p:spPr>
      </p:pic>
      <p:sp>
        <p:nvSpPr>
          <p:cNvPr id="10" name="文本框 9"/>
          <p:cNvSpPr txBox="1"/>
          <p:nvPr/>
        </p:nvSpPr>
        <p:spPr>
          <a:xfrm>
            <a:off x="179883" y="1958409"/>
            <a:ext cx="8848897" cy="707886"/>
          </a:xfrm>
          <a:prstGeom prst="rect">
            <a:avLst/>
          </a:prstGeom>
          <a:noFill/>
        </p:spPr>
        <p:txBody>
          <a:bodyPr wrap="none" rtlCol="0">
            <a:spAutoFit/>
          </a:bodyPr>
          <a:lstStyle/>
          <a:p>
            <a:r>
              <a:rPr lang="zh-CN" altLang="en-US" sz="4000" b="1" dirty="0">
                <a:solidFill>
                  <a:schemeClr val="bg1"/>
                </a:solidFill>
                <a:latin typeface="微软雅黑" panose="020B0503020204020204" charset="-122"/>
                <a:ea typeface="微软雅黑" panose="020B0503020204020204" charset="-122"/>
              </a:rPr>
              <a:t>任务三</a:t>
            </a:r>
            <a:r>
              <a:rPr lang="en-US" altLang="zh-CN" sz="4000" b="1" dirty="0">
                <a:solidFill>
                  <a:schemeClr val="bg1"/>
                </a:solidFill>
                <a:latin typeface="微软雅黑" panose="020B0503020204020204" charset="-122"/>
                <a:ea typeface="微软雅黑" panose="020B0503020204020204" charset="-122"/>
              </a:rPr>
              <a:t>   </a:t>
            </a:r>
            <a:r>
              <a:rPr lang="zh-CN" altLang="zh-CN" sz="4000" b="1" dirty="0">
                <a:solidFill>
                  <a:schemeClr val="bg1"/>
                </a:solidFill>
                <a:latin typeface="微软雅黑" panose="020B0503020204020204" charset="-122"/>
                <a:ea typeface="微软雅黑" panose="020B0503020204020204" charset="-122"/>
              </a:rPr>
              <a:t>老年人</a:t>
            </a:r>
            <a:r>
              <a:rPr lang="zh-CN" altLang="en-US" sz="4000" b="1" dirty="0">
                <a:solidFill>
                  <a:schemeClr val="bg1"/>
                </a:solidFill>
                <a:latin typeface="微软雅黑" panose="020B0503020204020204" charset="-122"/>
                <a:ea typeface="微软雅黑" panose="020B0503020204020204" charset="-122"/>
              </a:rPr>
              <a:t>常</a:t>
            </a:r>
            <a:r>
              <a:rPr lang="zh-CN" altLang="zh-CN" sz="4000" b="1" dirty="0">
                <a:solidFill>
                  <a:schemeClr val="bg1"/>
                </a:solidFill>
                <a:latin typeface="微软雅黑" panose="020B0503020204020204" charset="-122"/>
                <a:ea typeface="微软雅黑" panose="020B0503020204020204" charset="-122"/>
              </a:rPr>
              <a:t>用</a:t>
            </a:r>
            <a:r>
              <a:rPr lang="zh-CN" altLang="en-US" sz="4000" b="1" dirty="0">
                <a:solidFill>
                  <a:schemeClr val="bg1"/>
                </a:solidFill>
                <a:latin typeface="微软雅黑" panose="020B0503020204020204" charset="-122"/>
                <a:ea typeface="微软雅黑" panose="020B0503020204020204" charset="-122"/>
              </a:rPr>
              <a:t>给要法的技术护理</a:t>
            </a:r>
          </a:p>
        </p:txBody>
      </p:sp>
      <p:pic>
        <p:nvPicPr>
          <p:cNvPr id="9" name="图片 8" descr="852"/>
          <p:cNvPicPr>
            <a:picLocks noChangeAspect="1"/>
          </p:cNvPicPr>
          <p:nvPr/>
        </p:nvPicPr>
        <p:blipFill>
          <a:blip r:embed="rId3"/>
          <a:stretch>
            <a:fillRect/>
          </a:stretch>
        </p:blipFill>
        <p:spPr>
          <a:xfrm rot="15000000">
            <a:off x="3115945" y="300355"/>
            <a:ext cx="981075" cy="889635"/>
          </a:xfrm>
          <a:prstGeom prst="rect">
            <a:avLst/>
          </a:prstGeom>
        </p:spPr>
      </p:pic>
    </p:spTree>
    <p:extLst>
      <p:ext uri="{BB962C8B-B14F-4D97-AF65-F5344CB8AC3E}">
        <p14:creationId xmlns:p14="http://schemas.microsoft.com/office/powerpoint/2010/main" val="1679339041"/>
      </p:ext>
    </p:extLst>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45300" fill="hold" grpId="0" nodeType="withEffect">
                                  <p:stCondLst>
                                    <p:cond delay="75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750"/>
                            </p:stCondLst>
                            <p:childTnLst>
                              <p:par>
                                <p:cTn id="10" presetID="17" presetClass="entr" presetSubtype="1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childTnLst>
                                </p:cTn>
                              </p:par>
                            </p:childTnLst>
                          </p:cTn>
                        </p:par>
                        <p:par>
                          <p:cTn id="14" fill="hold">
                            <p:stCondLst>
                              <p:cond delay="2250"/>
                            </p:stCondLst>
                            <p:childTnLst>
                              <p:par>
                                <p:cTn id="15" presetID="17" presetClass="entr" presetSubtype="1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400110"/>
          </a:xfrm>
          <a:prstGeom prst="rect">
            <a:avLst/>
          </a:prstGeom>
          <a:noFill/>
        </p:spPr>
        <p:txBody>
          <a:bodyPr wrap="square" rtlCol="0">
            <a:spAutoFit/>
          </a:bodyPr>
          <a:lstStyle/>
          <a:p>
            <a:r>
              <a:rPr lang="zh-CN" altLang="zh-CN" sz="2000" dirty="0">
                <a:solidFill>
                  <a:srgbClr val="FF7F7F"/>
                </a:solidFill>
                <a:latin typeface="微软雅黑" panose="020B0503020204020204" charset="-122"/>
                <a:ea typeface="微软雅黑" panose="020B0503020204020204" charset="-122"/>
              </a:rPr>
              <a:t>子任务一</a:t>
            </a:r>
            <a:r>
              <a:rPr lang="en-US" altLang="zh-CN" sz="2000" dirty="0">
                <a:solidFill>
                  <a:srgbClr val="FF7F7F"/>
                </a:solidFill>
                <a:latin typeface="微软雅黑" panose="020B0503020204020204" charset="-122"/>
                <a:ea typeface="微软雅黑" panose="020B0503020204020204" charset="-122"/>
              </a:rPr>
              <a:t>  </a:t>
            </a:r>
            <a:r>
              <a:rPr lang="zh-CN" altLang="zh-CN" sz="2000" dirty="0">
                <a:solidFill>
                  <a:srgbClr val="FF7F7F"/>
                </a:solidFill>
                <a:latin typeface="微软雅黑" panose="020B0503020204020204" charset="-122"/>
                <a:ea typeface="微软雅黑" panose="020B0503020204020204" charset="-122"/>
              </a:rPr>
              <a:t>协助老年人口服用药</a:t>
            </a:r>
          </a:p>
        </p:txBody>
      </p:sp>
      <p:sp>
        <p:nvSpPr>
          <p:cNvPr id="8" name="矩形: 圆角 7">
            <a:extLst>
              <a:ext uri="{FF2B5EF4-FFF2-40B4-BE49-F238E27FC236}">
                <a16:creationId xmlns:a16="http://schemas.microsoft.com/office/drawing/2014/main" id="{352A3BC6-C4E9-F9B0-8F7F-0E56FB867CFF}"/>
              </a:ext>
            </a:extLst>
          </p:cNvPr>
          <p:cNvSpPr/>
          <p:nvPr/>
        </p:nvSpPr>
        <p:spPr>
          <a:xfrm>
            <a:off x="696241" y="1792261"/>
            <a:ext cx="7405943" cy="2457450"/>
          </a:xfrm>
          <a:prstGeom prst="roundRect">
            <a:avLst/>
          </a:prstGeom>
          <a:solidFill>
            <a:srgbClr val="FF9F9F"/>
          </a:solidFill>
          <a:ln>
            <a:solidFill>
              <a:srgbClr val="FF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00025" algn="l"/>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D2A40DD2-A9D9-7CB6-C2FE-C649C6154215}"/>
              </a:ext>
            </a:extLst>
          </p:cNvPr>
          <p:cNvSpPr txBox="1"/>
          <p:nvPr/>
        </p:nvSpPr>
        <p:spPr>
          <a:xfrm>
            <a:off x="1921364" y="1878458"/>
            <a:ext cx="4486931" cy="400110"/>
          </a:xfrm>
          <a:prstGeom prst="rect">
            <a:avLst/>
          </a:prstGeom>
          <a:noFill/>
        </p:spPr>
        <p:txBody>
          <a:bodyPr wrap="square">
            <a:spAutoFit/>
          </a:bodyPr>
          <a:lstStyle/>
          <a:p>
            <a:pPr algn="l"/>
            <a:r>
              <a:rPr lang="zh-CN" altLang="zh-CN" sz="2000" kern="100" dirty="0">
                <a:effectLst/>
                <a:latin typeface="等线" panose="02010600030101010101" pitchFamily="2" charset="-122"/>
                <a:ea typeface="方正启体_Full"/>
                <a:cs typeface="Times New Roman" panose="02020603050405020304" pitchFamily="18" charset="0"/>
              </a:rPr>
              <a:t>【案例导入】</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55664DE8-66EA-D501-F7B4-25CA896C833A}"/>
              </a:ext>
            </a:extLst>
          </p:cNvPr>
          <p:cNvSpPr txBox="1"/>
          <p:nvPr/>
        </p:nvSpPr>
        <p:spPr>
          <a:xfrm>
            <a:off x="668655" y="669511"/>
            <a:ext cx="7697450" cy="784830"/>
          </a:xfrm>
          <a:prstGeom prst="rect">
            <a:avLst/>
          </a:prstGeom>
          <a:noFill/>
        </p:spPr>
        <p:txBody>
          <a:bodyPr wrap="square">
            <a:spAutoFit/>
          </a:bodyPr>
          <a:lstStyle/>
          <a:p>
            <a:pPr indent="266700" algn="l">
              <a:lnSpc>
                <a:spcPts val="1800"/>
              </a:lnSpc>
            </a:pP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口服用药是日常最常用、最方便、最经济、最安全、适用范围最广的用药方法，药物口服后经胃肠道吸收，从而达到局部或全身治疗的目的。然而，因口服用药吸收较慢且不规则，所以不适用于急救、意识不清、禁食、呕吐不止等患者。</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24" name="文本框 23">
            <a:extLst>
              <a:ext uri="{FF2B5EF4-FFF2-40B4-BE49-F238E27FC236}">
                <a16:creationId xmlns:a16="http://schemas.microsoft.com/office/drawing/2014/main" id="{95FBE90C-156A-92F4-1CF2-4597BCFA5F1A}"/>
              </a:ext>
            </a:extLst>
          </p:cNvPr>
          <p:cNvSpPr txBox="1"/>
          <p:nvPr/>
        </p:nvSpPr>
        <p:spPr>
          <a:xfrm>
            <a:off x="994935" y="2278568"/>
            <a:ext cx="4572000" cy="1200329"/>
          </a:xfrm>
          <a:prstGeom prst="rect">
            <a:avLst/>
          </a:prstGeom>
          <a:noFill/>
        </p:spPr>
        <p:txBody>
          <a:bodyPr wrap="square">
            <a:spAutoFit/>
          </a:bodyPr>
          <a:lstStyle/>
          <a:p>
            <a:pPr indent="200025" algn="l"/>
            <a: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t>陈奶奶，</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75</a:t>
            </a:r>
            <a: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t>岁，患有高血压、冠心病</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20</a:t>
            </a:r>
            <a: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t>余年，肢体活动自如，生活基本能自理。因需要长期服用药物，如果你是她的护理员，应该如何协助老人正确服药？</a:t>
            </a:r>
          </a:p>
        </p:txBody>
      </p:sp>
      <p:pic>
        <p:nvPicPr>
          <p:cNvPr id="25" name="图片 24">
            <a:extLst>
              <a:ext uri="{FF2B5EF4-FFF2-40B4-BE49-F238E27FC236}">
                <a16:creationId xmlns:a16="http://schemas.microsoft.com/office/drawing/2014/main" id="{6646EA2C-EE83-F399-9F81-B8F242A2D4F3}"/>
              </a:ext>
            </a:extLst>
          </p:cNvPr>
          <p:cNvPicPr>
            <a:picLocks noChangeAspect="1"/>
          </p:cNvPicPr>
          <p:nvPr/>
        </p:nvPicPr>
        <p:blipFill>
          <a:blip r:embed="rId3"/>
          <a:stretch>
            <a:fillRect/>
          </a:stretch>
        </p:blipFill>
        <p:spPr>
          <a:xfrm>
            <a:off x="6039037" y="2008682"/>
            <a:ext cx="1530996" cy="2072892"/>
          </a:xfrm>
          <a:prstGeom prst="rect">
            <a:avLst/>
          </a:prstGeom>
        </p:spPr>
      </p:pic>
    </p:spTree>
    <p:extLst>
      <p:ext uri="{BB962C8B-B14F-4D97-AF65-F5344CB8AC3E}">
        <p14:creationId xmlns:p14="http://schemas.microsoft.com/office/powerpoint/2010/main" val="248339311"/>
      </p:ext>
    </p:extLst>
  </p:cSld>
  <p:clrMapOvr>
    <a:masterClrMapping/>
  </p:clrMapOvr>
  <p:transition advClick="0" advTm="6645">
    <p:comb/>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400110"/>
          </a:xfrm>
          <a:prstGeom prst="rect">
            <a:avLst/>
          </a:prstGeom>
          <a:noFill/>
        </p:spPr>
        <p:txBody>
          <a:bodyPr wrap="square" rtlCol="0">
            <a:spAutoFit/>
          </a:bodyPr>
          <a:lstStyle/>
          <a:p>
            <a:r>
              <a:rPr lang="zh-CN" altLang="zh-CN" sz="2000" dirty="0">
                <a:solidFill>
                  <a:srgbClr val="FF7F7F"/>
                </a:solidFill>
                <a:latin typeface="微软雅黑" panose="020B0503020204020204" charset="-122"/>
                <a:ea typeface="微软雅黑" panose="020B0503020204020204" charset="-122"/>
              </a:rPr>
              <a:t>子任务一</a:t>
            </a:r>
            <a:r>
              <a:rPr lang="en-US" altLang="zh-CN" sz="2000" dirty="0">
                <a:solidFill>
                  <a:srgbClr val="FF7F7F"/>
                </a:solidFill>
                <a:latin typeface="微软雅黑" panose="020B0503020204020204" charset="-122"/>
                <a:ea typeface="微软雅黑" panose="020B0503020204020204" charset="-122"/>
              </a:rPr>
              <a:t>  </a:t>
            </a:r>
            <a:r>
              <a:rPr lang="zh-CN" altLang="zh-CN" sz="2000" dirty="0">
                <a:solidFill>
                  <a:srgbClr val="FF7F7F"/>
                </a:solidFill>
                <a:latin typeface="微软雅黑" panose="020B0503020204020204" charset="-122"/>
                <a:ea typeface="微软雅黑" panose="020B0503020204020204" charset="-122"/>
              </a:rPr>
              <a:t>协助老年人口服用药</a:t>
            </a:r>
          </a:p>
        </p:txBody>
      </p:sp>
      <p:sp>
        <p:nvSpPr>
          <p:cNvPr id="3" name="文本框 2">
            <a:extLst>
              <a:ext uri="{FF2B5EF4-FFF2-40B4-BE49-F238E27FC236}">
                <a16:creationId xmlns:a16="http://schemas.microsoft.com/office/drawing/2014/main" id="{BE6DAE7A-AEA9-20F9-6204-AB998E37916F}"/>
              </a:ext>
            </a:extLst>
          </p:cNvPr>
          <p:cNvSpPr txBox="1"/>
          <p:nvPr/>
        </p:nvSpPr>
        <p:spPr>
          <a:xfrm>
            <a:off x="395287" y="685362"/>
            <a:ext cx="4572000" cy="323165"/>
          </a:xfrm>
          <a:prstGeom prst="rect">
            <a:avLst/>
          </a:prstGeom>
          <a:noFill/>
        </p:spPr>
        <p:txBody>
          <a:bodyPr wrap="square">
            <a:spAutoFit/>
          </a:bodyPr>
          <a:lstStyle/>
          <a:p>
            <a:pPr indent="406400" algn="l">
              <a:lnSpc>
                <a:spcPts val="1800"/>
              </a:lnSpc>
            </a:pPr>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一、操作目的</a:t>
            </a:r>
            <a:endParaRPr lang="zh-CN" altLang="zh-CN" sz="11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F6177A73-BF32-5D94-58B2-C72DCB3290CE}"/>
              </a:ext>
            </a:extLst>
          </p:cNvPr>
          <p:cNvSpPr txBox="1"/>
          <p:nvPr/>
        </p:nvSpPr>
        <p:spPr>
          <a:xfrm>
            <a:off x="668655" y="1027000"/>
            <a:ext cx="6929526" cy="553998"/>
          </a:xfrm>
          <a:prstGeom prst="rect">
            <a:avLst/>
          </a:prstGeom>
          <a:noFill/>
        </p:spPr>
        <p:txBody>
          <a:bodyPr wrap="square">
            <a:spAutoFit/>
          </a:bodyPr>
          <a:lstStyle/>
          <a:p>
            <a:pPr indent="266700" algn="l">
              <a:lnSpc>
                <a:spcPts val="1800"/>
              </a:lnSpc>
            </a:pP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协助老年人遵照医嘱安全、准确服药，以达到减轻疾病症状、治疗疾病等。</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0" name="图片 9">
            <a:extLst>
              <a:ext uri="{FF2B5EF4-FFF2-40B4-BE49-F238E27FC236}">
                <a16:creationId xmlns:a16="http://schemas.microsoft.com/office/drawing/2014/main" id="{48AAB1BB-F559-8D68-0F1A-BE1AC2D970D9}"/>
              </a:ext>
            </a:extLst>
          </p:cNvPr>
          <p:cNvPicPr>
            <a:picLocks noChangeAspect="1"/>
          </p:cNvPicPr>
          <p:nvPr/>
        </p:nvPicPr>
        <p:blipFill>
          <a:blip r:embed="rId3"/>
          <a:stretch>
            <a:fillRect/>
          </a:stretch>
        </p:blipFill>
        <p:spPr>
          <a:xfrm>
            <a:off x="1649126" y="1563398"/>
            <a:ext cx="4968583" cy="3403479"/>
          </a:xfrm>
          <a:prstGeom prst="rect">
            <a:avLst/>
          </a:prstGeom>
        </p:spPr>
      </p:pic>
    </p:spTree>
    <p:extLst>
      <p:ext uri="{BB962C8B-B14F-4D97-AF65-F5344CB8AC3E}">
        <p14:creationId xmlns:p14="http://schemas.microsoft.com/office/powerpoint/2010/main" val="3020273964"/>
      </p:ext>
    </p:extLst>
  </p:cSld>
  <p:clrMapOvr>
    <a:masterClrMapping/>
  </p:clrMapOvr>
  <p:transition advClick="0" advTm="6645">
    <p:comb/>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400110"/>
          </a:xfrm>
          <a:prstGeom prst="rect">
            <a:avLst/>
          </a:prstGeom>
          <a:noFill/>
        </p:spPr>
        <p:txBody>
          <a:bodyPr wrap="square" rtlCol="0">
            <a:spAutoFit/>
          </a:bodyPr>
          <a:lstStyle/>
          <a:p>
            <a:r>
              <a:rPr lang="zh-CN" altLang="zh-CN" sz="2000" dirty="0">
                <a:solidFill>
                  <a:srgbClr val="FF7F7F"/>
                </a:solidFill>
                <a:latin typeface="微软雅黑" panose="020B0503020204020204" charset="-122"/>
                <a:ea typeface="微软雅黑" panose="020B0503020204020204" charset="-122"/>
              </a:rPr>
              <a:t>子任务一</a:t>
            </a:r>
            <a:r>
              <a:rPr lang="en-US" altLang="zh-CN" sz="2000" dirty="0">
                <a:solidFill>
                  <a:srgbClr val="FF7F7F"/>
                </a:solidFill>
                <a:latin typeface="微软雅黑" panose="020B0503020204020204" charset="-122"/>
                <a:ea typeface="微软雅黑" panose="020B0503020204020204" charset="-122"/>
              </a:rPr>
              <a:t>  </a:t>
            </a:r>
            <a:r>
              <a:rPr lang="zh-CN" altLang="zh-CN" sz="2000" dirty="0">
                <a:solidFill>
                  <a:srgbClr val="FF7F7F"/>
                </a:solidFill>
                <a:latin typeface="微软雅黑" panose="020B0503020204020204" charset="-122"/>
                <a:ea typeface="微软雅黑" panose="020B0503020204020204" charset="-122"/>
              </a:rPr>
              <a:t>协助老年人口服用药</a:t>
            </a:r>
          </a:p>
        </p:txBody>
      </p:sp>
      <p:pic>
        <p:nvPicPr>
          <p:cNvPr id="11" name="图片 10">
            <a:extLst>
              <a:ext uri="{FF2B5EF4-FFF2-40B4-BE49-F238E27FC236}">
                <a16:creationId xmlns:a16="http://schemas.microsoft.com/office/drawing/2014/main" id="{984EBB7D-385B-DEBF-B7C5-B14825BA7A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0"/>
            <a:ext cx="4047344" cy="51434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图片 11">
            <a:extLst>
              <a:ext uri="{FF2B5EF4-FFF2-40B4-BE49-F238E27FC236}">
                <a16:creationId xmlns:a16="http://schemas.microsoft.com/office/drawing/2014/main" id="{E66ADFED-8710-F0FA-3438-AB881749A26D}"/>
              </a:ext>
            </a:extLst>
          </p:cNvPr>
          <p:cNvPicPr>
            <a:picLocks noChangeAspect="1"/>
          </p:cNvPicPr>
          <p:nvPr/>
        </p:nvPicPr>
        <p:blipFill>
          <a:blip r:embed="rId4"/>
          <a:stretch>
            <a:fillRect/>
          </a:stretch>
        </p:blipFill>
        <p:spPr>
          <a:xfrm>
            <a:off x="639081" y="438927"/>
            <a:ext cx="3539631" cy="4704573"/>
          </a:xfrm>
          <a:prstGeom prst="rect">
            <a:avLst/>
          </a:prstGeom>
        </p:spPr>
      </p:pic>
      <p:sp>
        <p:nvSpPr>
          <p:cNvPr id="13" name="矩形: 圆角 12">
            <a:extLst>
              <a:ext uri="{FF2B5EF4-FFF2-40B4-BE49-F238E27FC236}">
                <a16:creationId xmlns:a16="http://schemas.microsoft.com/office/drawing/2014/main" id="{9EFB2BF8-ECCF-73EB-08A8-41878C46CD34}"/>
              </a:ext>
            </a:extLst>
          </p:cNvPr>
          <p:cNvSpPr/>
          <p:nvPr/>
        </p:nvSpPr>
        <p:spPr>
          <a:xfrm>
            <a:off x="1678897" y="472129"/>
            <a:ext cx="1493353" cy="433312"/>
          </a:xfrm>
          <a:prstGeom prst="round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E1A3C17D-7D61-817B-6B66-64DC8F883C84}"/>
              </a:ext>
            </a:extLst>
          </p:cNvPr>
          <p:cNvSpPr/>
          <p:nvPr/>
        </p:nvSpPr>
        <p:spPr>
          <a:xfrm>
            <a:off x="1806315" y="905441"/>
            <a:ext cx="1229193" cy="218821"/>
          </a:xfrm>
          <a:prstGeom prst="round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2C64278C-6A55-0AD6-5B6C-AD4FE38F7D88}"/>
              </a:ext>
            </a:extLst>
          </p:cNvPr>
          <p:cNvSpPr txBox="1"/>
          <p:nvPr/>
        </p:nvSpPr>
        <p:spPr>
          <a:xfrm>
            <a:off x="1747268" y="654371"/>
            <a:ext cx="1107996" cy="369332"/>
          </a:xfrm>
          <a:prstGeom prst="rect">
            <a:avLst/>
          </a:prstGeom>
          <a:noFill/>
        </p:spPr>
        <p:txBody>
          <a:bodyPr wrap="none" rtlCol="0">
            <a:spAutoFit/>
          </a:bodyPr>
          <a:lstStyle/>
          <a:p>
            <a:r>
              <a:rPr lang="zh-CN" altLang="en-US" b="1" dirty="0"/>
              <a:t>舒适体位</a:t>
            </a:r>
          </a:p>
        </p:txBody>
      </p:sp>
    </p:spTree>
    <p:extLst>
      <p:ext uri="{BB962C8B-B14F-4D97-AF65-F5344CB8AC3E}">
        <p14:creationId xmlns:p14="http://schemas.microsoft.com/office/powerpoint/2010/main" val="2701565412"/>
      </p:ext>
    </p:extLst>
  </p:cSld>
  <p:clrMapOvr>
    <a:masterClrMapping/>
  </p:clrMapOvr>
  <p:transition advClick="0" advTm="6645">
    <p:comb/>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400110"/>
          </a:xfrm>
          <a:prstGeom prst="rect">
            <a:avLst/>
          </a:prstGeom>
          <a:noFill/>
        </p:spPr>
        <p:txBody>
          <a:bodyPr wrap="square" rtlCol="0">
            <a:spAutoFit/>
          </a:bodyPr>
          <a:lstStyle/>
          <a:p>
            <a:r>
              <a:rPr lang="zh-CN" altLang="zh-CN" sz="2000" dirty="0">
                <a:solidFill>
                  <a:srgbClr val="FF7F7F"/>
                </a:solidFill>
                <a:latin typeface="微软雅黑" panose="020B0503020204020204" charset="-122"/>
                <a:ea typeface="微软雅黑" panose="020B0503020204020204" charset="-122"/>
              </a:rPr>
              <a:t>子任务一</a:t>
            </a:r>
            <a:r>
              <a:rPr lang="en-US" altLang="zh-CN" sz="2000" dirty="0">
                <a:solidFill>
                  <a:srgbClr val="FF7F7F"/>
                </a:solidFill>
                <a:latin typeface="微软雅黑" panose="020B0503020204020204" charset="-122"/>
                <a:ea typeface="微软雅黑" panose="020B0503020204020204" charset="-122"/>
              </a:rPr>
              <a:t>  </a:t>
            </a:r>
            <a:r>
              <a:rPr lang="zh-CN" altLang="zh-CN" sz="2000" dirty="0">
                <a:solidFill>
                  <a:srgbClr val="FF7F7F"/>
                </a:solidFill>
                <a:latin typeface="微软雅黑" panose="020B0503020204020204" charset="-122"/>
                <a:ea typeface="微软雅黑" panose="020B0503020204020204" charset="-122"/>
              </a:rPr>
              <a:t>协助老年人口服用药</a:t>
            </a:r>
          </a:p>
        </p:txBody>
      </p:sp>
      <p:sp>
        <p:nvSpPr>
          <p:cNvPr id="8" name="文本框 7">
            <a:extLst>
              <a:ext uri="{FF2B5EF4-FFF2-40B4-BE49-F238E27FC236}">
                <a16:creationId xmlns:a16="http://schemas.microsoft.com/office/drawing/2014/main" id="{9261621A-E6E6-9304-1DD6-C74169658265}"/>
              </a:ext>
            </a:extLst>
          </p:cNvPr>
          <p:cNvSpPr txBox="1"/>
          <p:nvPr/>
        </p:nvSpPr>
        <p:spPr>
          <a:xfrm>
            <a:off x="121920" y="576054"/>
            <a:ext cx="4572000" cy="369332"/>
          </a:xfrm>
          <a:prstGeom prst="rect">
            <a:avLst/>
          </a:prstGeom>
          <a:noFill/>
        </p:spPr>
        <p:txBody>
          <a:bodyPr wrap="square">
            <a:spAutoFit/>
          </a:bodyPr>
          <a:lstStyle/>
          <a:p>
            <a:pPr indent="133350" algn="just"/>
            <a:r>
              <a:rPr lang="zh-CN" altLang="zh-CN" sz="1800" kern="100" dirty="0">
                <a:effectLst/>
                <a:highlight>
                  <a:srgbClr val="FFFF00"/>
                </a:highlight>
                <a:latin typeface="等线" panose="02010600030101010101" pitchFamily="2" charset="-122"/>
                <a:ea typeface="宋体" panose="02010600030101010101" pitchFamily="2" charset="-122"/>
                <a:cs typeface="宋体" panose="02010600030101010101" pitchFamily="2" charset="-122"/>
              </a:rPr>
              <a:t>【注意事项】</a:t>
            </a:r>
            <a:endParaRPr lang="zh-CN" altLang="zh-CN" sz="1800" kern="100" dirty="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p:txBody>
      </p:sp>
      <p:sp>
        <p:nvSpPr>
          <p:cNvPr id="11" name="矩形: 圆角 10">
            <a:extLst>
              <a:ext uri="{FF2B5EF4-FFF2-40B4-BE49-F238E27FC236}">
                <a16:creationId xmlns:a16="http://schemas.microsoft.com/office/drawing/2014/main" id="{953E6242-D326-6A47-46E2-466B36912063}"/>
              </a:ext>
            </a:extLst>
          </p:cNvPr>
          <p:cNvSpPr/>
          <p:nvPr/>
        </p:nvSpPr>
        <p:spPr>
          <a:xfrm>
            <a:off x="133761" y="1186278"/>
            <a:ext cx="8876477" cy="3406351"/>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23DECB78-89A1-070E-3299-A98F9A0DE274}"/>
              </a:ext>
            </a:extLst>
          </p:cNvPr>
          <p:cNvSpPr txBox="1"/>
          <p:nvPr/>
        </p:nvSpPr>
        <p:spPr>
          <a:xfrm>
            <a:off x="267522" y="1360975"/>
            <a:ext cx="5643751" cy="3231654"/>
          </a:xfrm>
          <a:prstGeom prst="rect">
            <a:avLst/>
          </a:prstGeom>
          <a:noFill/>
        </p:spPr>
        <p:txBody>
          <a:bodyPr wrap="square">
            <a:spAutoFit/>
          </a:bodyPr>
          <a:lstStyle/>
          <a:p>
            <a:pPr indent="266700" algn="just"/>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老年人在服药的过程中，护理员要随时注意观察老年人用药的效果和不良反应：</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200" kern="100" dirty="0">
                <a:effectLst/>
                <a:latin typeface="宋体" panose="02010600030101010101" pitchFamily="2" charset="-122"/>
                <a:ea typeface="等线" panose="02010600030101010101" pitchFamily="2" charset="-122"/>
                <a:cs typeface="宋体" panose="02010600030101010101" pitchFamily="2" charset="-122"/>
              </a:rPr>
              <a:t>1.</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仔细核对医嘱和检查药物的质量：仔细检查药物的名称、剂量、服药时间、有效期。对标签不清、变色、发霉、粘连、有异味等或超过有效期的药严禁服用。</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200" kern="100" dirty="0">
                <a:effectLst/>
                <a:latin typeface="宋体" panose="02010600030101010101" pitchFamily="2" charset="-122"/>
                <a:ea typeface="等线" panose="02010600030101010101" pitchFamily="2" charset="-122"/>
                <a:cs typeface="宋体" panose="02010600030101010101" pitchFamily="2" charset="-122"/>
              </a:rPr>
              <a:t>2.</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按时服药</a:t>
            </a:r>
            <a:r>
              <a:rPr lang="zh-CN" altLang="en-US" sz="1200" kern="100" dirty="0">
                <a:effectLst/>
                <a:latin typeface="等线" panose="02010600030101010101" pitchFamily="2" charset="-122"/>
                <a:ea typeface="宋体" panose="02010600030101010101" pitchFamily="2" charset="-122"/>
                <a:cs typeface="宋体" panose="02010600030101010101" pitchFamily="2" charset="-122"/>
              </a:rPr>
              <a:t>：</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为了保持药物在体内维持时间的连续性和有效的血浓度，必须要按时服药。健胃及增进食欲的药物宜在饭前服，对胃黏膜有刺激性的药在饭后服。</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200" kern="100" dirty="0">
                <a:effectLst/>
                <a:latin typeface="宋体" panose="02010600030101010101" pitchFamily="2" charset="-122"/>
                <a:ea typeface="等线" panose="02010600030101010101" pitchFamily="2" charset="-122"/>
                <a:cs typeface="宋体" panose="02010600030101010101" pitchFamily="2" charset="-122"/>
              </a:rPr>
              <a:t>3.</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服药的剂量要准确</a:t>
            </a:r>
            <a:r>
              <a:rPr lang="zh-CN" altLang="en-US" sz="1200" kern="100" dirty="0">
                <a:latin typeface="等线" panose="02010600030101010101" pitchFamily="2" charset="-122"/>
                <a:ea typeface="等线" panose="02010600030101010101" pitchFamily="2" charset="-122"/>
                <a:cs typeface="Times New Roman" panose="02020603050405020304" pitchFamily="18" charset="0"/>
              </a:rPr>
              <a:t>：</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药物的剂量与疗效和毒性有密切的关系，所以服药剂量要严格遵医嘱执行，不能因老年人自己感觉好转或没有效果就自行减少剂量或加大剂量，如果老年人认为药物效果不明显或已经好转，应告知医生，由医生决定药物或剂量的更换。也不可以因为忘记服药而将几次药量一次服进，这是很危险的。</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取药时先要洗净双手，遵医嘱取出应服用的剂量，放入小杯或小勺内再服用。取水剂要使用量杯，并将计量刻度对准视线；服油剂或滴剂时应在小杯或小勺内放入少量凉开水后，再将药滴入小杯内服用，以便保证所服药量的准确性。</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200" kern="100" dirty="0">
                <a:effectLst/>
                <a:latin typeface="宋体" panose="02010600030101010101" pitchFamily="2" charset="-122"/>
                <a:ea typeface="等线" panose="02010600030101010101" pitchFamily="2" charset="-122"/>
                <a:cs typeface="宋体" panose="02010600030101010101" pitchFamily="2" charset="-122"/>
              </a:rPr>
              <a:t>4.</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服药的姿势要正确</a:t>
            </a:r>
            <a:r>
              <a:rPr lang="zh-CN" altLang="en-US" sz="1200" kern="100" dirty="0">
                <a:effectLst/>
                <a:latin typeface="等线" panose="02010600030101010101" pitchFamily="2" charset="-122"/>
                <a:ea typeface="宋体" panose="02010600030101010101" pitchFamily="2" charset="-122"/>
                <a:cs typeface="宋体" panose="02010600030101010101" pitchFamily="2" charset="-122"/>
              </a:rPr>
              <a:t>：</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一般服药的姿势采取站立位坐或半卧位，平卧位服药容易发生误咽呛咳，并使药物进入胃内的速度减慢，影响药物的吸收。对卧床的老年人也尽可能地协助其坐位或半卧位服药，服药后</a:t>
            </a:r>
            <a:r>
              <a:rPr lang="en-US" altLang="zh-CN" sz="1200" kern="100" dirty="0">
                <a:effectLst/>
                <a:latin typeface="等线" panose="02010600030101010101" pitchFamily="2" charset="-122"/>
                <a:ea typeface="宋体" panose="02010600030101010101" pitchFamily="2" charset="-122"/>
                <a:cs typeface="宋体" panose="02010600030101010101" pitchFamily="2" charset="-122"/>
              </a:rPr>
              <a:t>10</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a:t>
            </a:r>
            <a:r>
              <a:rPr lang="en-US" altLang="zh-CN" sz="1200" kern="100" dirty="0">
                <a:effectLst/>
                <a:latin typeface="等线" panose="02010600030101010101" pitchFamily="2" charset="-122"/>
                <a:ea typeface="宋体" panose="02010600030101010101" pitchFamily="2" charset="-122"/>
                <a:cs typeface="宋体" panose="02010600030101010101" pitchFamily="2" charset="-122"/>
              </a:rPr>
              <a:t>15</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分钟再躺下。</a:t>
            </a:r>
            <a:endParaRPr lang="en-US" altLang="zh-CN" sz="1200" kern="100" dirty="0">
              <a:effectLst/>
              <a:latin typeface="等线" panose="02010600030101010101" pitchFamily="2" charset="-122"/>
              <a:ea typeface="宋体" panose="02010600030101010101" pitchFamily="2" charset="-122"/>
              <a:cs typeface="宋体" panose="02010600030101010101" pitchFamily="2" charset="-122"/>
            </a:endParaRPr>
          </a:p>
          <a:p>
            <a:pPr indent="266700" algn="just"/>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4098" name="Picture 2">
            <a:extLst>
              <a:ext uri="{FF2B5EF4-FFF2-40B4-BE49-F238E27FC236}">
                <a16:creationId xmlns:a16="http://schemas.microsoft.com/office/drawing/2014/main" id="{8E468A56-F86C-4861-DC5C-5764B333784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3189" y="1704136"/>
            <a:ext cx="2695133" cy="2370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3104801"/>
      </p:ext>
    </p:extLst>
  </p:cSld>
  <p:clrMapOvr>
    <a:masterClrMapping/>
  </p:clrMapOvr>
  <p:transition advClick="0" advTm="6645">
    <p:comb/>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400110"/>
          </a:xfrm>
          <a:prstGeom prst="rect">
            <a:avLst/>
          </a:prstGeom>
          <a:noFill/>
        </p:spPr>
        <p:txBody>
          <a:bodyPr wrap="square" rtlCol="0">
            <a:spAutoFit/>
          </a:bodyPr>
          <a:lstStyle/>
          <a:p>
            <a:r>
              <a:rPr lang="zh-CN" altLang="zh-CN" sz="2000" dirty="0">
                <a:solidFill>
                  <a:srgbClr val="FF7F7F"/>
                </a:solidFill>
                <a:latin typeface="微软雅黑" panose="020B0503020204020204" charset="-122"/>
                <a:ea typeface="微软雅黑" panose="020B0503020204020204" charset="-122"/>
              </a:rPr>
              <a:t>子任务一</a:t>
            </a:r>
            <a:r>
              <a:rPr lang="en-US" altLang="zh-CN" sz="2000" dirty="0">
                <a:solidFill>
                  <a:srgbClr val="FF7F7F"/>
                </a:solidFill>
                <a:latin typeface="微软雅黑" panose="020B0503020204020204" charset="-122"/>
                <a:ea typeface="微软雅黑" panose="020B0503020204020204" charset="-122"/>
              </a:rPr>
              <a:t>  </a:t>
            </a:r>
            <a:r>
              <a:rPr lang="zh-CN" altLang="zh-CN" sz="2000" dirty="0">
                <a:solidFill>
                  <a:srgbClr val="FF7F7F"/>
                </a:solidFill>
                <a:latin typeface="微软雅黑" panose="020B0503020204020204" charset="-122"/>
                <a:ea typeface="微软雅黑" panose="020B0503020204020204" charset="-122"/>
              </a:rPr>
              <a:t>协助老年人口服用药</a:t>
            </a:r>
          </a:p>
        </p:txBody>
      </p:sp>
      <p:sp>
        <p:nvSpPr>
          <p:cNvPr id="8" name="矩形: 圆角 7">
            <a:extLst>
              <a:ext uri="{FF2B5EF4-FFF2-40B4-BE49-F238E27FC236}">
                <a16:creationId xmlns:a16="http://schemas.microsoft.com/office/drawing/2014/main" id="{9D973DD6-8176-10CE-24EF-B1F996BD03BE}"/>
              </a:ext>
            </a:extLst>
          </p:cNvPr>
          <p:cNvSpPr/>
          <p:nvPr/>
        </p:nvSpPr>
        <p:spPr>
          <a:xfrm>
            <a:off x="190626" y="549896"/>
            <a:ext cx="8761350" cy="4504069"/>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dirty="0"/>
          </a:p>
        </p:txBody>
      </p:sp>
      <p:sp>
        <p:nvSpPr>
          <p:cNvPr id="10" name="文本框 9">
            <a:extLst>
              <a:ext uri="{FF2B5EF4-FFF2-40B4-BE49-F238E27FC236}">
                <a16:creationId xmlns:a16="http://schemas.microsoft.com/office/drawing/2014/main" id="{15CCED28-9A14-5B85-4EA1-1307C6F07704}"/>
              </a:ext>
            </a:extLst>
          </p:cNvPr>
          <p:cNvSpPr txBox="1"/>
          <p:nvPr/>
        </p:nvSpPr>
        <p:spPr>
          <a:xfrm>
            <a:off x="481832" y="654004"/>
            <a:ext cx="5557205" cy="4339650"/>
          </a:xfrm>
          <a:prstGeom prst="rect">
            <a:avLst/>
          </a:prstGeom>
          <a:noFill/>
        </p:spPr>
        <p:txBody>
          <a:bodyPr wrap="square">
            <a:spAutoFit/>
          </a:bodyPr>
          <a:lstStyle/>
          <a:p>
            <a:pPr indent="266700" algn="just"/>
            <a:r>
              <a:rPr lang="en-US" altLang="zh-CN" sz="1200" kern="100" dirty="0">
                <a:effectLst/>
                <a:latin typeface="宋体" panose="02010600030101010101" pitchFamily="2" charset="-122"/>
                <a:ea typeface="等线" panose="02010600030101010101" pitchFamily="2" charset="-122"/>
                <a:cs typeface="宋体" panose="02010600030101010101" pitchFamily="2" charset="-122"/>
              </a:rPr>
              <a:t>5.</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服药时要多喝水</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任何药物都要溶解于水中才容易吸收产生药效。服药前需先饮一口水以湿润口腔，服药中还需多喝水</a:t>
            </a:r>
            <a:r>
              <a:rPr lang="en-US" altLang="zh-CN" sz="1200" kern="100" dirty="0">
                <a:effectLst/>
                <a:latin typeface="等线" panose="02010600030101010101" pitchFamily="2" charset="-122"/>
                <a:ea typeface="宋体" panose="02010600030101010101" pitchFamily="2" charset="-122"/>
                <a:cs typeface="宋体" panose="02010600030101010101" pitchFamily="2" charset="-122"/>
              </a:rPr>
              <a:t>(</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不少于</a:t>
            </a:r>
            <a:r>
              <a:rPr lang="en-US" altLang="zh-CN" sz="1200" kern="100" dirty="0">
                <a:effectLst/>
                <a:latin typeface="等线" panose="02010600030101010101" pitchFamily="2" charset="-122"/>
                <a:ea typeface="宋体" panose="02010600030101010101" pitchFamily="2" charset="-122"/>
                <a:cs typeface="宋体" panose="02010600030101010101" pitchFamily="2" charset="-122"/>
              </a:rPr>
              <a:t>100mL)</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，以防药物在胃内形成高浓度而刺激胃黏膜，尤其是不要将药片干吞咽下，这样可将药片黏附在食管壁上或滞留在食管狭窄处。药物在食管存留时间过长</a:t>
            </a:r>
            <a:r>
              <a:rPr lang="en-US" altLang="zh-CN" sz="1200" kern="100" dirty="0">
                <a:effectLst/>
                <a:latin typeface="等线" panose="02010600030101010101" pitchFamily="2" charset="-122"/>
                <a:ea typeface="宋体" panose="02010600030101010101" pitchFamily="2" charset="-122"/>
                <a:cs typeface="宋体" panose="02010600030101010101" pitchFamily="2" charset="-122"/>
              </a:rPr>
              <a:t>,</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可刺激或腐蚀食道黏膜造成损伤。服药应用温开水，不要用茶水、咖啡、牛奶或酒类服药。服磺胺药、解热药更要注意多喝水，以防因尿量少而致磺胺结晶析出，引起肾小管阻，损害肾脏功能。服发汗药后多喝水是为了增强药物的疗效。</a:t>
            </a:r>
            <a:endParaRPr lang="en-US" altLang="zh-CN" sz="1200" kern="100" dirty="0">
              <a:effectLst/>
              <a:latin typeface="宋体" panose="02010600030101010101" pitchFamily="2" charset="-122"/>
              <a:ea typeface="等线" panose="02010600030101010101" pitchFamily="2" charset="-122"/>
              <a:cs typeface="宋体" panose="02010600030101010101" pitchFamily="2" charset="-122"/>
            </a:endParaRPr>
          </a:p>
          <a:p>
            <a:pPr indent="266700" algn="just"/>
            <a:r>
              <a:rPr lang="en-US" altLang="zh-CN" sz="1200" kern="100" dirty="0">
                <a:effectLst/>
                <a:latin typeface="宋体" panose="02010600030101010101" pitchFamily="2" charset="-122"/>
                <a:ea typeface="等线" panose="02010600030101010101" pitchFamily="2" charset="-122"/>
                <a:cs typeface="宋体" panose="02010600030101010101" pitchFamily="2" charset="-122"/>
              </a:rPr>
              <a:t>6.</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遵医嘱增加或停止某种药物，应及时告诉老年人。如老年人对服药提出疑问，应重新核查。</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200" kern="100" dirty="0">
                <a:effectLst/>
                <a:latin typeface="宋体" panose="02010600030101010101" pitchFamily="2" charset="-122"/>
                <a:ea typeface="等线" panose="02010600030101010101" pitchFamily="2" charset="-122"/>
                <a:cs typeface="宋体" panose="02010600030101010101" pitchFamily="2" charset="-122"/>
              </a:rPr>
              <a:t>7.</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危重老年人应喂服，鼻饲老年人应将药物研碎溶解后，从胃管灌入。</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200" kern="100" dirty="0">
                <a:effectLst/>
                <a:latin typeface="宋体" panose="02010600030101010101" pitchFamily="2" charset="-122"/>
                <a:ea typeface="等线" panose="02010600030101010101" pitchFamily="2" charset="-122"/>
                <a:cs typeface="宋体" panose="02010600030101010101" pitchFamily="2" charset="-122"/>
              </a:rPr>
              <a:t>8.</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服用特殊药物的注意事项：</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a:t>
            </a:r>
            <a:r>
              <a:rPr lang="en-US" altLang="zh-CN" sz="1200" kern="100" dirty="0">
                <a:effectLst/>
                <a:latin typeface="等线" panose="02010600030101010101" pitchFamily="2" charset="-122"/>
                <a:ea typeface="宋体" panose="02010600030101010101" pitchFamily="2" charset="-122"/>
                <a:cs typeface="宋体" panose="02010600030101010101" pitchFamily="2" charset="-122"/>
              </a:rPr>
              <a:t>1</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）服用铁剂、酸类的药对牙齿有损害，要用吸管服用，服后要漱口以免损害牙齿。</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a:t>
            </a:r>
            <a:r>
              <a:rPr lang="en-US" altLang="zh-CN" sz="1200" kern="100" dirty="0">
                <a:effectLst/>
                <a:latin typeface="等线" panose="02010600030101010101" pitchFamily="2" charset="-122"/>
                <a:ea typeface="宋体" panose="02010600030101010101" pitchFamily="2" charset="-122"/>
                <a:cs typeface="宋体" panose="02010600030101010101" pitchFamily="2" charset="-122"/>
              </a:rPr>
              <a:t>2</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）强心甙类药物每次发药前必须测量老年人的心率、心律、脉率。脉率低于</a:t>
            </a:r>
            <a:r>
              <a:rPr lang="en-US" altLang="zh-CN" sz="1200" kern="100" dirty="0">
                <a:effectLst/>
                <a:latin typeface="等线" panose="02010600030101010101" pitchFamily="2" charset="-122"/>
                <a:ea typeface="宋体" panose="02010600030101010101" pitchFamily="2" charset="-122"/>
                <a:cs typeface="宋体" panose="02010600030101010101" pitchFamily="2" charset="-122"/>
              </a:rPr>
              <a:t>60</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次</a:t>
            </a:r>
            <a:r>
              <a:rPr lang="en-US" altLang="zh-CN" sz="1200" kern="100" dirty="0">
                <a:effectLst/>
                <a:latin typeface="等线" panose="02010600030101010101" pitchFamily="2" charset="-122"/>
                <a:ea typeface="宋体" panose="02010600030101010101" pitchFamily="2" charset="-122"/>
                <a:cs typeface="宋体" panose="02010600030101010101" pitchFamily="2" charset="-122"/>
              </a:rPr>
              <a:t>/</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分或心律不齐时，应暂停服用，并告知医生。</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a:t>
            </a:r>
            <a:r>
              <a:rPr lang="en-US" altLang="zh-CN" sz="1200" kern="100" dirty="0">
                <a:effectLst/>
                <a:latin typeface="等线" panose="02010600030101010101" pitchFamily="2" charset="-122"/>
                <a:ea typeface="宋体" panose="02010600030101010101" pitchFamily="2" charset="-122"/>
                <a:cs typeface="宋体" panose="02010600030101010101" pitchFamily="2" charset="-122"/>
              </a:rPr>
              <a:t>3</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）止咳剂及口内溶化的药片，一般服用</a:t>
            </a:r>
            <a:r>
              <a:rPr lang="en-US" altLang="zh-CN" sz="1200" kern="100" dirty="0">
                <a:effectLst/>
                <a:latin typeface="等线" panose="02010600030101010101" pitchFamily="2" charset="-122"/>
                <a:ea typeface="宋体" panose="02010600030101010101" pitchFamily="2" charset="-122"/>
                <a:cs typeface="宋体" panose="02010600030101010101" pitchFamily="2" charset="-122"/>
              </a:rPr>
              <a:t>15</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分钟后才可饮水。若同时服多种药，保护性止咳剂及口内溶化的药片最后服。舌下含片应放于舌下待其融化。</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a:t>
            </a:r>
            <a:r>
              <a:rPr lang="en-US" altLang="zh-CN" sz="1200" kern="100" dirty="0">
                <a:effectLst/>
                <a:latin typeface="等线" panose="02010600030101010101" pitchFamily="2" charset="-122"/>
                <a:ea typeface="宋体" panose="02010600030101010101" pitchFamily="2" charset="-122"/>
                <a:cs typeface="宋体" panose="02010600030101010101" pitchFamily="2" charset="-122"/>
              </a:rPr>
              <a:t>4</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）催眠药睡前服，驱虫药空腹或半空腹服。</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a:t>
            </a:r>
            <a:r>
              <a:rPr lang="en-US" altLang="zh-CN" sz="1200" kern="100" dirty="0">
                <a:effectLst/>
                <a:latin typeface="等线" panose="02010600030101010101" pitchFamily="2" charset="-122"/>
                <a:ea typeface="宋体" panose="02010600030101010101" pitchFamily="2" charset="-122"/>
                <a:cs typeface="宋体" panose="02010600030101010101" pitchFamily="2" charset="-122"/>
              </a:rPr>
              <a:t>5</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）缓释片、肠溶片、胶囊吞服时不能嚼碎。</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a:t>
            </a:r>
            <a:r>
              <a:rPr lang="en-US" altLang="zh-CN" sz="1200" kern="100" dirty="0">
                <a:effectLst/>
                <a:latin typeface="等线" panose="02010600030101010101" pitchFamily="2" charset="-122"/>
                <a:ea typeface="宋体" panose="02010600030101010101" pitchFamily="2" charset="-122"/>
                <a:cs typeface="宋体" panose="02010600030101010101" pitchFamily="2" charset="-122"/>
              </a:rPr>
              <a:t>6</a:t>
            </a:r>
            <a:r>
              <a:rPr lang="zh-CN" altLang="zh-CN" sz="1200" kern="100" dirty="0">
                <a:effectLst/>
                <a:latin typeface="等线" panose="02010600030101010101" pitchFamily="2" charset="-122"/>
                <a:ea typeface="宋体" panose="02010600030101010101" pitchFamily="2" charset="-122"/>
                <a:cs typeface="宋体" panose="02010600030101010101" pitchFamily="2" charset="-122"/>
              </a:rPr>
              <a:t>）对老年人难以咽下的片剂可将药研细后加水调成糊状服用，不可将大片的药片掰成两半吃，这样容易造成食道损伤，尤其是肝硬化的老年人。另外，也不可将粉状的药物直接倒入口腔后用水冲服，以免药粉在食道发生阻塞。</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3" name="Picture 2">
            <a:extLst>
              <a:ext uri="{FF2B5EF4-FFF2-40B4-BE49-F238E27FC236}">
                <a16:creationId xmlns:a16="http://schemas.microsoft.com/office/drawing/2014/main" id="{4819913B-40F2-F187-4E02-933D9D7763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04218" y="1451799"/>
            <a:ext cx="2652195" cy="2333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8457105"/>
      </p:ext>
    </p:extLst>
  </p:cSld>
  <p:clrMapOvr>
    <a:masterClrMapping/>
  </p:clrMapOvr>
  <p:transition advClick="0" advTm="6645">
    <p:comb/>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6045107" cy="707886"/>
          </a:xfrm>
          <a:prstGeom prst="rect">
            <a:avLst/>
          </a:prstGeom>
          <a:noFill/>
        </p:spPr>
        <p:txBody>
          <a:bodyPr wrap="square" rtlCol="0">
            <a:spAutoFit/>
          </a:bodyPr>
          <a:lstStyle/>
          <a:p>
            <a:r>
              <a:rPr lang="zh-CN" altLang="zh-CN" sz="2000" dirty="0">
                <a:solidFill>
                  <a:srgbClr val="FF7F7F"/>
                </a:solidFill>
                <a:latin typeface="微软雅黑" panose="020B0503020204020204" charset="-122"/>
                <a:ea typeface="微软雅黑" panose="020B0503020204020204" charset="-122"/>
              </a:rPr>
              <a:t>子任务</a:t>
            </a:r>
            <a:r>
              <a:rPr lang="zh-CN" altLang="en-US" sz="2000" dirty="0">
                <a:solidFill>
                  <a:srgbClr val="FF7F7F"/>
                </a:solidFill>
                <a:latin typeface="微软雅黑" panose="020B0503020204020204" charset="-122"/>
                <a:ea typeface="微软雅黑" panose="020B0503020204020204" charset="-122"/>
              </a:rPr>
              <a:t>二  </a:t>
            </a:r>
            <a:r>
              <a:rPr lang="zh-CN" altLang="zh-CN" sz="2000" dirty="0">
                <a:solidFill>
                  <a:srgbClr val="FF7F7F"/>
                </a:solidFill>
                <a:latin typeface="微软雅黑" panose="020B0503020204020204" charset="-122"/>
                <a:ea typeface="微软雅黑" panose="020B0503020204020204" charset="-122"/>
              </a:rPr>
              <a:t>为老年人进行雾化吸入给药的技术护理</a:t>
            </a:r>
          </a:p>
          <a:p>
            <a:endParaRPr lang="zh-CN" altLang="zh-CN" sz="2000" dirty="0">
              <a:solidFill>
                <a:srgbClr val="FF7F7F"/>
              </a:solidFill>
              <a:latin typeface="微软雅黑" panose="020B0503020204020204" charset="-122"/>
              <a:ea typeface="微软雅黑" panose="020B0503020204020204" charset="-122"/>
            </a:endParaRPr>
          </a:p>
        </p:txBody>
      </p:sp>
      <p:sp>
        <p:nvSpPr>
          <p:cNvPr id="8" name="矩形: 圆角 7">
            <a:extLst>
              <a:ext uri="{FF2B5EF4-FFF2-40B4-BE49-F238E27FC236}">
                <a16:creationId xmlns:a16="http://schemas.microsoft.com/office/drawing/2014/main" id="{352A3BC6-C4E9-F9B0-8F7F-0E56FB867CFF}"/>
              </a:ext>
            </a:extLst>
          </p:cNvPr>
          <p:cNvSpPr/>
          <p:nvPr/>
        </p:nvSpPr>
        <p:spPr>
          <a:xfrm>
            <a:off x="869028" y="1975432"/>
            <a:ext cx="7405943" cy="2457450"/>
          </a:xfrm>
          <a:prstGeom prst="roundRect">
            <a:avLst/>
          </a:prstGeom>
          <a:solidFill>
            <a:srgbClr val="FF9F9F"/>
          </a:solidFill>
          <a:ln>
            <a:solidFill>
              <a:srgbClr val="FF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00025" algn="l"/>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D2A40DD2-A9D9-7CB6-C2FE-C649C6154215}"/>
              </a:ext>
            </a:extLst>
          </p:cNvPr>
          <p:cNvSpPr txBox="1"/>
          <p:nvPr/>
        </p:nvSpPr>
        <p:spPr>
          <a:xfrm>
            <a:off x="2536710" y="2059532"/>
            <a:ext cx="4486931" cy="400110"/>
          </a:xfrm>
          <a:prstGeom prst="rect">
            <a:avLst/>
          </a:prstGeom>
          <a:noFill/>
        </p:spPr>
        <p:txBody>
          <a:bodyPr wrap="square">
            <a:spAutoFit/>
          </a:bodyPr>
          <a:lstStyle/>
          <a:p>
            <a:pPr algn="l"/>
            <a:r>
              <a:rPr lang="zh-CN" altLang="zh-CN" sz="2000" kern="100" dirty="0">
                <a:effectLst/>
                <a:latin typeface="等线" panose="02010600030101010101" pitchFamily="2" charset="-122"/>
                <a:ea typeface="方正启体_Full"/>
                <a:cs typeface="Times New Roman" panose="02020603050405020304" pitchFamily="18" charset="0"/>
              </a:rPr>
              <a:t>【案例导入】</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55664DE8-66EA-D501-F7B4-25CA896C833A}"/>
              </a:ext>
            </a:extLst>
          </p:cNvPr>
          <p:cNvSpPr txBox="1"/>
          <p:nvPr/>
        </p:nvSpPr>
        <p:spPr>
          <a:xfrm>
            <a:off x="668654" y="669511"/>
            <a:ext cx="8475345" cy="1477328"/>
          </a:xfrm>
          <a:prstGeom prst="rect">
            <a:avLst/>
          </a:prstGeom>
          <a:noFill/>
        </p:spPr>
        <p:txBody>
          <a:bodyPr wrap="square">
            <a:spAutoFit/>
          </a:bodyPr>
          <a:lstStyle/>
          <a:p>
            <a:pPr indent="266700">
              <a:lnSpc>
                <a:spcPts val="1800"/>
              </a:lnSpc>
            </a:pPr>
            <a:r>
              <a:rPr lang="zh-CN" altLang="zh-CN" sz="1600" kern="100" dirty="0">
                <a:latin typeface="等线" panose="02010600030101010101" pitchFamily="2" charset="-122"/>
                <a:ea typeface="宋体" panose="02010600030101010101" pitchFamily="2" charset="-122"/>
              </a:rPr>
              <a:t>雾化吸入给药技术是应用雾化装置将药液分散成细小的雾滴形成气雾状喷出，使药物悬浮在气体中经鼻或口吸入呼吸道的治疗方法。吸入的药物不但对呼吸道局部产生作用外，还可以通过肺部组织吸收而产生全身性治疗效果。雾化吸入给药具有疗效快、用药量小、不良反应较轻的优点，应用较广泛。常用的雾化吸入给药法有超声波雾化吸入给药法、氧气雾化吸入给药法等。</a:t>
            </a:r>
          </a:p>
          <a:p>
            <a:pPr indent="266700" algn="l">
              <a:lnSpc>
                <a:spcPts val="1800"/>
              </a:lnSpc>
            </a:pP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24" name="文本框 23">
            <a:extLst>
              <a:ext uri="{FF2B5EF4-FFF2-40B4-BE49-F238E27FC236}">
                <a16:creationId xmlns:a16="http://schemas.microsoft.com/office/drawing/2014/main" id="{95FBE90C-156A-92F4-1CF2-4597BCFA5F1A}"/>
              </a:ext>
            </a:extLst>
          </p:cNvPr>
          <p:cNvSpPr txBox="1"/>
          <p:nvPr/>
        </p:nvSpPr>
        <p:spPr>
          <a:xfrm>
            <a:off x="1117650" y="2498235"/>
            <a:ext cx="4789374" cy="1477328"/>
          </a:xfrm>
          <a:prstGeom prst="rect">
            <a:avLst/>
          </a:prstGeom>
          <a:noFill/>
        </p:spPr>
        <p:txBody>
          <a:bodyPr wrap="square">
            <a:spAutoFit/>
          </a:bodyPr>
          <a:lstStyle/>
          <a:p>
            <a:pPr indent="200025" algn="l"/>
            <a: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t>李爷爷，</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72</a:t>
            </a:r>
            <a: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t>岁，患慢性阻塞性肺炎部疾病</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10</a:t>
            </a:r>
            <a: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t>余年，今日受凉后出现咳嗽，咳痰，痰液粘稠不易咳出，老人入院治疗，遵医嘱给与雾化吸入给药治疗。如果你是他的护理员，你应该如何给药呢？</a:t>
            </a:r>
          </a:p>
        </p:txBody>
      </p:sp>
      <p:pic>
        <p:nvPicPr>
          <p:cNvPr id="2" name="图片 1">
            <a:extLst>
              <a:ext uri="{FF2B5EF4-FFF2-40B4-BE49-F238E27FC236}">
                <a16:creationId xmlns:a16="http://schemas.microsoft.com/office/drawing/2014/main" id="{0CD0A787-5002-0953-C5C5-44449EBB0A52}"/>
              </a:ext>
            </a:extLst>
          </p:cNvPr>
          <p:cNvPicPr>
            <a:picLocks noChangeAspect="1"/>
          </p:cNvPicPr>
          <p:nvPr/>
        </p:nvPicPr>
        <p:blipFill>
          <a:blip r:embed="rId3"/>
          <a:stretch>
            <a:fillRect/>
          </a:stretch>
        </p:blipFill>
        <p:spPr>
          <a:xfrm>
            <a:off x="6154597" y="2215257"/>
            <a:ext cx="1639659" cy="1977800"/>
          </a:xfrm>
          <a:prstGeom prst="rect">
            <a:avLst/>
          </a:prstGeom>
        </p:spPr>
      </p:pic>
    </p:spTree>
    <p:extLst>
      <p:ext uri="{BB962C8B-B14F-4D97-AF65-F5344CB8AC3E}">
        <p14:creationId xmlns:p14="http://schemas.microsoft.com/office/powerpoint/2010/main" val="4170043018"/>
      </p:ext>
    </p:extLst>
  </p:cSld>
  <p:clrMapOvr>
    <a:masterClrMapping/>
  </p:clrMapOvr>
  <p:transition advClick="0" advTm="6645">
    <p:comb/>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6142543" cy="400110"/>
          </a:xfrm>
          <a:prstGeom prst="rect">
            <a:avLst/>
          </a:prstGeom>
          <a:noFill/>
        </p:spPr>
        <p:txBody>
          <a:bodyPr wrap="square" rtlCol="0">
            <a:spAutoFit/>
          </a:bodyPr>
          <a:lstStyle/>
          <a:p>
            <a:r>
              <a:rPr lang="zh-CN" altLang="zh-CN" sz="2000" dirty="0">
                <a:solidFill>
                  <a:srgbClr val="FF7F7F"/>
                </a:solidFill>
                <a:latin typeface="微软雅黑" panose="020B0503020204020204" charset="-122"/>
                <a:ea typeface="微软雅黑" panose="020B0503020204020204" charset="-122"/>
              </a:rPr>
              <a:t>子任务</a:t>
            </a:r>
            <a:r>
              <a:rPr lang="zh-CN" altLang="en-US" sz="2000" dirty="0">
                <a:solidFill>
                  <a:srgbClr val="FF7F7F"/>
                </a:solidFill>
                <a:latin typeface="微软雅黑" panose="020B0503020204020204" charset="-122"/>
                <a:ea typeface="微软雅黑" panose="020B0503020204020204" charset="-122"/>
              </a:rPr>
              <a:t>二  </a:t>
            </a:r>
            <a:r>
              <a:rPr lang="zh-CN" altLang="zh-CN" sz="2000" dirty="0">
                <a:solidFill>
                  <a:srgbClr val="FF7F7F"/>
                </a:solidFill>
                <a:latin typeface="微软雅黑" panose="020B0503020204020204" charset="-122"/>
                <a:ea typeface="微软雅黑" panose="020B0503020204020204" charset="-122"/>
              </a:rPr>
              <a:t>为老年人进行雾化吸入给药的技术护理</a:t>
            </a:r>
          </a:p>
        </p:txBody>
      </p:sp>
      <p:sp>
        <p:nvSpPr>
          <p:cNvPr id="3" name="文本框 2">
            <a:extLst>
              <a:ext uri="{FF2B5EF4-FFF2-40B4-BE49-F238E27FC236}">
                <a16:creationId xmlns:a16="http://schemas.microsoft.com/office/drawing/2014/main" id="{3FD1746E-4C81-6A57-D86C-C62621B04F93}"/>
              </a:ext>
            </a:extLst>
          </p:cNvPr>
          <p:cNvSpPr txBox="1"/>
          <p:nvPr/>
        </p:nvSpPr>
        <p:spPr>
          <a:xfrm>
            <a:off x="523053" y="718393"/>
            <a:ext cx="7944752" cy="1877437"/>
          </a:xfrm>
          <a:prstGeom prst="rect">
            <a:avLst/>
          </a:prstGeom>
          <a:noFill/>
        </p:spPr>
        <p:txBody>
          <a:bodyPr wrap="square">
            <a:spAutoFit/>
          </a:bodyPr>
          <a:lstStyle/>
          <a:p>
            <a:pPr indent="406400" algn="just"/>
            <a:r>
              <a:rPr lang="zh-CN" altLang="zh-CN" sz="2000" b="1" kern="100" dirty="0">
                <a:effectLst/>
                <a:latin typeface="等线" panose="02010600030101010101" pitchFamily="2" charset="-122"/>
                <a:ea typeface="宋体" panose="02010600030101010101" pitchFamily="2" charset="-122"/>
                <a:cs typeface="宋体" panose="02010600030101010101" pitchFamily="2" charset="-122"/>
              </a:rPr>
              <a:t>一、雾化吸入的作用</a:t>
            </a:r>
            <a:endParaRPr lang="zh-CN" altLang="zh-CN" sz="1200" b="1"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600" kern="100" dirty="0">
                <a:effectLst/>
                <a:latin typeface="宋体" panose="02010600030101010101" pitchFamily="2" charset="-122"/>
                <a:ea typeface="等线" panose="02010600030101010101" pitchFamily="2" charset="-122"/>
                <a:cs typeface="宋体" panose="02010600030101010101" pitchFamily="2" charset="-122"/>
              </a:rPr>
              <a:t>1.</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湿化气道</a:t>
            </a:r>
            <a:r>
              <a:rPr lang="en-US" altLang="zh-CN" sz="1600" kern="100" dirty="0">
                <a:effectLst/>
                <a:latin typeface="等线" panose="02010600030101010101" pitchFamily="2" charset="-122"/>
                <a:ea typeface="宋体" panose="02010600030101010101" pitchFamily="2" charset="-122"/>
                <a:cs typeface="宋体" panose="02010600030101010101" pitchFamily="2" charset="-122"/>
              </a:rPr>
              <a:t>   </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常用于呼吸道湿化不足、痰液黏稠、气道不畅者，也可作为气管切开术</a:t>
            </a:r>
            <a:endParaRPr lang="en-US" altLang="zh-CN" sz="1600" kern="100" dirty="0">
              <a:effectLst/>
              <a:latin typeface="等线" panose="02010600030101010101" pitchFamily="2" charset="-122"/>
              <a:ea typeface="宋体" panose="02010600030101010101" pitchFamily="2" charset="-122"/>
              <a:cs typeface="宋体" panose="02010600030101010101" pitchFamily="2" charset="-122"/>
            </a:endParaRPr>
          </a:p>
          <a:p>
            <a:pPr indent="266700" algn="just"/>
            <a:r>
              <a:rPr lang="en-US" altLang="zh-CN" sz="1600" kern="100" dirty="0">
                <a:latin typeface="等线" panose="02010600030101010101" pitchFamily="2" charset="-122"/>
                <a:ea typeface="宋体" panose="02010600030101010101" pitchFamily="2" charset="-122"/>
                <a:cs typeface="宋体" panose="02010600030101010101" pitchFamily="2" charset="-122"/>
              </a:rPr>
              <a:t>   </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后常规治疗手段。</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600" kern="100" dirty="0">
                <a:effectLst/>
                <a:latin typeface="宋体" panose="02010600030101010101" pitchFamily="2" charset="-122"/>
                <a:ea typeface="等线" panose="02010600030101010101" pitchFamily="2" charset="-122"/>
                <a:cs typeface="宋体" panose="02010600030101010101" pitchFamily="2" charset="-122"/>
              </a:rPr>
              <a:t>2.</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控制或治疗呼吸道感染</a:t>
            </a:r>
            <a:r>
              <a:rPr lang="en-US" altLang="zh-CN" sz="1600" kern="100" dirty="0">
                <a:effectLst/>
                <a:latin typeface="等线" panose="02010600030101010101" pitchFamily="2" charset="-122"/>
                <a:ea typeface="宋体" panose="02010600030101010101" pitchFamily="2" charset="-122"/>
                <a:cs typeface="宋体" panose="02010600030101010101" pitchFamily="2" charset="-122"/>
              </a:rPr>
              <a:t>   </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消除炎症，减轻呼吸道黏膜水肿，稀释痰液，帮助祛痰。</a:t>
            </a:r>
            <a:endParaRPr lang="en-US" altLang="zh-CN" sz="1600" kern="100" dirty="0">
              <a:effectLst/>
              <a:latin typeface="等线" panose="02010600030101010101" pitchFamily="2" charset="-122"/>
              <a:ea typeface="宋体" panose="02010600030101010101" pitchFamily="2" charset="-122"/>
              <a:cs typeface="宋体" panose="02010600030101010101" pitchFamily="2" charset="-122"/>
            </a:endParaRPr>
          </a:p>
          <a:p>
            <a:pPr indent="266700" algn="just"/>
            <a:r>
              <a:rPr lang="en-US" altLang="zh-CN" sz="1600" kern="100" dirty="0">
                <a:latin typeface="等线" panose="02010600030101010101" pitchFamily="2" charset="-122"/>
                <a:ea typeface="宋体" panose="02010600030101010101" pitchFamily="2" charset="-122"/>
                <a:cs typeface="宋体" panose="02010600030101010101" pitchFamily="2" charset="-122"/>
              </a:rPr>
              <a:t>   </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常用于咽喉炎、支气管扩张、肺炎、肺脓肿、肺结核等老年人。</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600" kern="100" dirty="0">
                <a:effectLst/>
                <a:latin typeface="宋体" panose="02010600030101010101" pitchFamily="2" charset="-122"/>
                <a:ea typeface="等线" panose="02010600030101010101" pitchFamily="2" charset="-122"/>
                <a:cs typeface="宋体" panose="02010600030101010101" pitchFamily="2" charset="-122"/>
              </a:rPr>
              <a:t>3.</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改善通气功能</a:t>
            </a:r>
            <a:r>
              <a:rPr lang="en-US" altLang="zh-CN" sz="1600" kern="100" dirty="0">
                <a:effectLst/>
                <a:latin typeface="等线" panose="02010600030101010101" pitchFamily="2" charset="-122"/>
                <a:ea typeface="宋体" panose="02010600030101010101" pitchFamily="2" charset="-122"/>
                <a:cs typeface="宋体" panose="02010600030101010101" pitchFamily="2" charset="-122"/>
              </a:rPr>
              <a:t>   </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解除支气管痉挛，保持呼吸道通畅。常用于支气管哮等老年人。</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600" kern="100" dirty="0">
                <a:effectLst/>
                <a:latin typeface="宋体" panose="02010600030101010101" pitchFamily="2" charset="-122"/>
                <a:ea typeface="等线" panose="02010600030101010101" pitchFamily="2" charset="-122"/>
                <a:cs typeface="宋体" panose="02010600030101010101" pitchFamily="2" charset="-122"/>
              </a:rPr>
              <a:t>4.</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预防呼吸道感染</a:t>
            </a:r>
            <a:r>
              <a:rPr lang="en-US" altLang="zh-CN" sz="1600" kern="100" dirty="0">
                <a:effectLst/>
                <a:latin typeface="等线" panose="02010600030101010101" pitchFamily="2" charset="-122"/>
                <a:ea typeface="宋体" panose="02010600030101010101" pitchFamily="2" charset="-122"/>
                <a:cs typeface="宋体" panose="02010600030101010101" pitchFamily="2" charset="-122"/>
              </a:rPr>
              <a:t>   </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常用于呼吸道损伤和胸部手术前后的老年人。</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671598"/>
      </p:ext>
    </p:extLst>
  </p:cSld>
  <p:clrMapOvr>
    <a:masterClrMapping/>
  </p:clrMapOvr>
  <p:transition advClick="0" advTm="6645">
    <p:comb/>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6142543" cy="400110"/>
          </a:xfrm>
          <a:prstGeom prst="rect">
            <a:avLst/>
          </a:prstGeom>
          <a:noFill/>
        </p:spPr>
        <p:txBody>
          <a:bodyPr wrap="square" rtlCol="0">
            <a:spAutoFit/>
          </a:bodyPr>
          <a:lstStyle/>
          <a:p>
            <a:r>
              <a:rPr lang="zh-CN" altLang="zh-CN" sz="2000" dirty="0">
                <a:solidFill>
                  <a:srgbClr val="FF7F7F"/>
                </a:solidFill>
                <a:latin typeface="微软雅黑" panose="020B0503020204020204" charset="-122"/>
                <a:ea typeface="微软雅黑" panose="020B0503020204020204" charset="-122"/>
              </a:rPr>
              <a:t>子任务</a:t>
            </a:r>
            <a:r>
              <a:rPr lang="zh-CN" altLang="en-US" sz="2000" dirty="0">
                <a:solidFill>
                  <a:srgbClr val="FF7F7F"/>
                </a:solidFill>
                <a:latin typeface="微软雅黑" panose="020B0503020204020204" charset="-122"/>
                <a:ea typeface="微软雅黑" panose="020B0503020204020204" charset="-122"/>
              </a:rPr>
              <a:t>二  </a:t>
            </a:r>
            <a:r>
              <a:rPr lang="zh-CN" altLang="zh-CN" sz="2000" dirty="0">
                <a:solidFill>
                  <a:srgbClr val="FF7F7F"/>
                </a:solidFill>
                <a:latin typeface="微软雅黑" panose="020B0503020204020204" charset="-122"/>
                <a:ea typeface="微软雅黑" panose="020B0503020204020204" charset="-122"/>
              </a:rPr>
              <a:t>为老年人进行雾化吸入给药的技术护理</a:t>
            </a:r>
          </a:p>
        </p:txBody>
      </p:sp>
      <p:sp>
        <p:nvSpPr>
          <p:cNvPr id="8" name="文本框 7">
            <a:extLst>
              <a:ext uri="{FF2B5EF4-FFF2-40B4-BE49-F238E27FC236}">
                <a16:creationId xmlns:a16="http://schemas.microsoft.com/office/drawing/2014/main" id="{2171486E-A775-5007-CCBF-AECBEF05868A}"/>
              </a:ext>
            </a:extLst>
          </p:cNvPr>
          <p:cNvSpPr txBox="1"/>
          <p:nvPr/>
        </p:nvSpPr>
        <p:spPr>
          <a:xfrm>
            <a:off x="0" y="532440"/>
            <a:ext cx="4572000" cy="369332"/>
          </a:xfrm>
          <a:prstGeom prst="rect">
            <a:avLst/>
          </a:prstGeom>
          <a:noFill/>
        </p:spPr>
        <p:txBody>
          <a:bodyPr wrap="square">
            <a:spAutoFit/>
          </a:bodyPr>
          <a:lstStyle/>
          <a:p>
            <a:pPr indent="406400" algn="just"/>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二、常用的雾化吸入方法</a:t>
            </a:r>
            <a:endParaRPr lang="zh-CN" altLang="zh-CN" sz="11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id="{85FF43F1-FE13-9152-C884-769985ED59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37" y="864426"/>
            <a:ext cx="4933113" cy="4232898"/>
          </a:xfrm>
          <a:prstGeom prst="rect">
            <a:avLst/>
          </a:prstGeom>
        </p:spPr>
      </p:pic>
    </p:spTree>
    <p:extLst>
      <p:ext uri="{BB962C8B-B14F-4D97-AF65-F5344CB8AC3E}">
        <p14:creationId xmlns:p14="http://schemas.microsoft.com/office/powerpoint/2010/main" val="806148224"/>
      </p:ext>
    </p:extLst>
  </p:cSld>
  <p:clrMapOvr>
    <a:masterClrMapping/>
  </p:clrMapOvr>
  <p:transition advClick="0" advTm="6645">
    <p:comb/>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83945" y="1967865"/>
            <a:ext cx="1861185" cy="1729105"/>
          </a:xfrm>
          <a:prstGeom prst="hexagon">
            <a:avLst/>
          </a:prstGeom>
          <a:solidFill>
            <a:srgbClr val="FF7F7F"/>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六边形 2"/>
          <p:cNvSpPr/>
          <p:nvPr/>
        </p:nvSpPr>
        <p:spPr>
          <a:xfrm rot="5400000">
            <a:off x="4236667" y="1124563"/>
            <a:ext cx="668234" cy="576064"/>
          </a:xfrm>
          <a:prstGeom prst="hexagon">
            <a:avLst/>
          </a:prstGeom>
          <a:solidFill>
            <a:schemeClr val="bg1">
              <a:lumMod val="95000"/>
            </a:schemeClr>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3"/>
          <p:cNvSpPr txBox="1">
            <a:spLocks noChangeArrowheads="1"/>
          </p:cNvSpPr>
          <p:nvPr/>
        </p:nvSpPr>
        <p:spPr bwMode="auto">
          <a:xfrm>
            <a:off x="4930775" y="1243965"/>
            <a:ext cx="28352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dirty="0">
                <a:solidFill>
                  <a:srgbClr val="FF7F7F"/>
                </a:solidFill>
                <a:latin typeface="黑体-简" pitchFamily="2" charset="-122"/>
                <a:ea typeface="黑体-简" pitchFamily="2" charset="-122"/>
              </a:rPr>
              <a:t>药物的基础知识</a:t>
            </a:r>
          </a:p>
        </p:txBody>
      </p:sp>
      <p:sp>
        <p:nvSpPr>
          <p:cNvPr id="7" name="文本框 53"/>
          <p:cNvSpPr txBox="1">
            <a:spLocks noChangeArrowheads="1"/>
          </p:cNvSpPr>
          <p:nvPr/>
        </p:nvSpPr>
        <p:spPr bwMode="auto">
          <a:xfrm>
            <a:off x="3608285" y="1120136"/>
            <a:ext cx="19442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rgbClr val="FF7F7F"/>
                </a:solidFill>
                <a:latin typeface="黑体-简" pitchFamily="2" charset="-122"/>
                <a:ea typeface="黑体-简" pitchFamily="2" charset="-122"/>
              </a:rPr>
              <a:t>01</a:t>
            </a:r>
          </a:p>
        </p:txBody>
      </p:sp>
      <p:sp>
        <p:nvSpPr>
          <p:cNvPr id="17" name="文本框 53"/>
          <p:cNvSpPr txBox="1">
            <a:spLocks noChangeArrowheads="1"/>
          </p:cNvSpPr>
          <p:nvPr/>
        </p:nvSpPr>
        <p:spPr bwMode="auto">
          <a:xfrm>
            <a:off x="1022985" y="2226945"/>
            <a:ext cx="198247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3600" dirty="0">
                <a:solidFill>
                  <a:schemeClr val="bg1"/>
                </a:solidFill>
                <a:latin typeface="方正兰亭中粗黑_GBK" panose="02000000000000000000" pitchFamily="2" charset="-122"/>
                <a:ea typeface="方正兰亭中粗黑_GBK" panose="02000000000000000000" pitchFamily="2" charset="-122"/>
              </a:rPr>
              <a:t>目录</a:t>
            </a:r>
            <a:r>
              <a:rPr lang="en-US" altLang="zh-CN" sz="2400" dirty="0">
                <a:solidFill>
                  <a:schemeClr val="bg1"/>
                </a:solidFill>
                <a:latin typeface="方正兰亭中粗黑_GBK" panose="02000000000000000000" pitchFamily="2" charset="-122"/>
                <a:ea typeface="方正兰亭中粗黑_GBK" panose="02000000000000000000" pitchFamily="2" charset="-122"/>
              </a:rPr>
              <a:t>CONTENT</a:t>
            </a:r>
            <a:endParaRPr lang="en-US" altLang="zh-CN" sz="2800" dirty="0">
              <a:solidFill>
                <a:schemeClr val="bg1"/>
              </a:solidFill>
              <a:latin typeface="方正兰亭中粗黑_GBK" panose="02000000000000000000" pitchFamily="2" charset="-122"/>
              <a:ea typeface="方正兰亭中粗黑_GBK" panose="02000000000000000000" pitchFamily="2" charset="-122"/>
            </a:endParaRPr>
          </a:p>
        </p:txBody>
      </p:sp>
      <p:sp>
        <p:nvSpPr>
          <p:cNvPr id="18" name="六边形 17"/>
          <p:cNvSpPr/>
          <p:nvPr/>
        </p:nvSpPr>
        <p:spPr>
          <a:xfrm rot="5400000">
            <a:off x="4236667" y="2111189"/>
            <a:ext cx="668234" cy="576064"/>
          </a:xfrm>
          <a:prstGeom prst="hexagon">
            <a:avLst/>
          </a:prstGeom>
          <a:solidFill>
            <a:schemeClr val="bg1">
              <a:lumMod val="95000"/>
            </a:schemeClr>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53"/>
          <p:cNvSpPr txBox="1">
            <a:spLocks noChangeArrowheads="1"/>
          </p:cNvSpPr>
          <p:nvPr/>
        </p:nvSpPr>
        <p:spPr bwMode="auto">
          <a:xfrm>
            <a:off x="5201285" y="2194582"/>
            <a:ext cx="291973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dirty="0">
                <a:solidFill>
                  <a:srgbClr val="FF7F7F"/>
                </a:solidFill>
                <a:latin typeface="黑体-简" pitchFamily="2" charset="-122"/>
                <a:ea typeface="黑体-简" pitchFamily="2" charset="-122"/>
              </a:rPr>
              <a:t>老年人用药的相关知识</a:t>
            </a:r>
          </a:p>
        </p:txBody>
      </p:sp>
      <p:sp>
        <p:nvSpPr>
          <p:cNvPr id="20" name="文本框 53"/>
          <p:cNvSpPr txBox="1">
            <a:spLocks noChangeArrowheads="1"/>
          </p:cNvSpPr>
          <p:nvPr/>
        </p:nvSpPr>
        <p:spPr bwMode="auto">
          <a:xfrm>
            <a:off x="3598676" y="2107853"/>
            <a:ext cx="19442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rgbClr val="FF7F7F"/>
                </a:solidFill>
                <a:latin typeface="黑体-简" pitchFamily="2" charset="-122"/>
                <a:ea typeface="黑体-简" pitchFamily="2" charset="-122"/>
              </a:rPr>
              <a:t>02</a:t>
            </a:r>
          </a:p>
        </p:txBody>
      </p:sp>
      <p:sp>
        <p:nvSpPr>
          <p:cNvPr id="21" name="六边形 20"/>
          <p:cNvSpPr/>
          <p:nvPr/>
        </p:nvSpPr>
        <p:spPr>
          <a:xfrm rot="5400000">
            <a:off x="4236667" y="3047293"/>
            <a:ext cx="668234" cy="576064"/>
          </a:xfrm>
          <a:prstGeom prst="hexagon">
            <a:avLst/>
          </a:prstGeom>
          <a:solidFill>
            <a:schemeClr val="bg1">
              <a:lumMod val="95000"/>
            </a:schemeClr>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53"/>
          <p:cNvSpPr txBox="1">
            <a:spLocks noChangeArrowheads="1"/>
          </p:cNvSpPr>
          <p:nvPr/>
        </p:nvSpPr>
        <p:spPr bwMode="auto">
          <a:xfrm>
            <a:off x="5261942" y="3142115"/>
            <a:ext cx="3441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dirty="0">
                <a:solidFill>
                  <a:srgbClr val="FF7F7F"/>
                </a:solidFill>
                <a:latin typeface="黑体-简" pitchFamily="2" charset="-122"/>
                <a:ea typeface="黑体-简" pitchFamily="2" charset="-122"/>
              </a:rPr>
              <a:t>老年人常用给药法的技术护理</a:t>
            </a:r>
          </a:p>
        </p:txBody>
      </p:sp>
      <p:sp>
        <p:nvSpPr>
          <p:cNvPr id="23" name="文本框 53"/>
          <p:cNvSpPr txBox="1">
            <a:spLocks noChangeArrowheads="1"/>
          </p:cNvSpPr>
          <p:nvPr/>
        </p:nvSpPr>
        <p:spPr bwMode="auto">
          <a:xfrm>
            <a:off x="3598676" y="3052027"/>
            <a:ext cx="19442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rgbClr val="FF7F7F"/>
                </a:solidFill>
                <a:latin typeface="黑体-简" pitchFamily="2" charset="-122"/>
                <a:ea typeface="黑体-简" pitchFamily="2" charset="-122"/>
              </a:rPr>
              <a:t>03</a:t>
            </a:r>
          </a:p>
        </p:txBody>
      </p:sp>
      <p:pic>
        <p:nvPicPr>
          <p:cNvPr id="35" name="图片 34" descr="11"/>
          <p:cNvPicPr>
            <a:picLocks noChangeAspect="1"/>
          </p:cNvPicPr>
          <p:nvPr/>
        </p:nvPicPr>
        <p:blipFill>
          <a:blip r:embed="rId3"/>
          <a:stretch>
            <a:fillRect/>
          </a:stretch>
        </p:blipFill>
        <p:spPr>
          <a:xfrm rot="20700000">
            <a:off x="-878205" y="-423545"/>
            <a:ext cx="5518150" cy="2414270"/>
          </a:xfrm>
          <a:prstGeom prst="rect">
            <a:avLst/>
          </a:prstGeom>
        </p:spPr>
      </p:pic>
      <p:pic>
        <p:nvPicPr>
          <p:cNvPr id="8" name="图片 7" descr="852"/>
          <p:cNvPicPr>
            <a:picLocks noChangeAspect="1"/>
          </p:cNvPicPr>
          <p:nvPr/>
        </p:nvPicPr>
        <p:blipFill>
          <a:blip r:embed="rId4"/>
          <a:stretch>
            <a:fillRect/>
          </a:stretch>
        </p:blipFill>
        <p:spPr>
          <a:xfrm>
            <a:off x="539115" y="3364230"/>
            <a:ext cx="981075" cy="889635"/>
          </a:xfrm>
          <a:prstGeom prst="rect">
            <a:avLst/>
          </a:prstGeom>
        </p:spPr>
      </p:pic>
      <p:pic>
        <p:nvPicPr>
          <p:cNvPr id="9" name="图片 8" descr="852"/>
          <p:cNvPicPr>
            <a:picLocks noChangeAspect="1"/>
          </p:cNvPicPr>
          <p:nvPr/>
        </p:nvPicPr>
        <p:blipFill>
          <a:blip r:embed="rId4"/>
          <a:stretch>
            <a:fillRect/>
          </a:stretch>
        </p:blipFill>
        <p:spPr>
          <a:xfrm rot="15000000">
            <a:off x="7427595" y="688340"/>
            <a:ext cx="981075" cy="88963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fltVal val="0"/>
                                          </p:val>
                                        </p:tav>
                                        <p:tav tm="100000">
                                          <p:val>
                                            <p:strVal val="#ppt_w"/>
                                          </p:val>
                                        </p:tav>
                                      </p:tavLst>
                                    </p:anim>
                                    <p:anim calcmode="lin" valueType="num">
                                      <p:cBhvr>
                                        <p:cTn id="28" dur="1000" fill="hold"/>
                                        <p:tgtEl>
                                          <p:spTgt spid="18"/>
                                        </p:tgtEl>
                                        <p:attrNameLst>
                                          <p:attrName>ppt_h</p:attrName>
                                        </p:attrNameLst>
                                      </p:cBhvr>
                                      <p:tavLst>
                                        <p:tav tm="0">
                                          <p:val>
                                            <p:fltVal val="0"/>
                                          </p:val>
                                        </p:tav>
                                        <p:tav tm="100000">
                                          <p:val>
                                            <p:strVal val="#ppt_h"/>
                                          </p:val>
                                        </p:tav>
                                      </p:tavLst>
                                    </p:anim>
                                    <p:anim calcmode="lin" valueType="num">
                                      <p:cBhvr>
                                        <p:cTn id="29" dur="1000" fill="hold"/>
                                        <p:tgtEl>
                                          <p:spTgt spid="18"/>
                                        </p:tgtEl>
                                        <p:attrNameLst>
                                          <p:attrName>style.rotation</p:attrName>
                                        </p:attrNameLst>
                                      </p:cBhvr>
                                      <p:tavLst>
                                        <p:tav tm="0">
                                          <p:val>
                                            <p:fltVal val="90"/>
                                          </p:val>
                                        </p:tav>
                                        <p:tav tm="100000">
                                          <p:val>
                                            <p:fltVal val="0"/>
                                          </p:val>
                                        </p:tav>
                                      </p:tavLst>
                                    </p:anim>
                                    <p:animEffect transition="in" filter="fade">
                                      <p:cBhvr>
                                        <p:cTn id="30" dur="1000"/>
                                        <p:tgtEl>
                                          <p:spTgt spid="18"/>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par>
                          <p:cTn id="39" fill="hold">
                            <p:stCondLst>
                              <p:cond delay="4500"/>
                            </p:stCondLst>
                            <p:childTnLst>
                              <p:par>
                                <p:cTn id="40" presetID="31"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1000" fill="hold"/>
                                        <p:tgtEl>
                                          <p:spTgt spid="21"/>
                                        </p:tgtEl>
                                        <p:attrNameLst>
                                          <p:attrName>ppt_w</p:attrName>
                                        </p:attrNameLst>
                                      </p:cBhvr>
                                      <p:tavLst>
                                        <p:tav tm="0">
                                          <p:val>
                                            <p:fltVal val="0"/>
                                          </p:val>
                                        </p:tav>
                                        <p:tav tm="100000">
                                          <p:val>
                                            <p:strVal val="#ppt_w"/>
                                          </p:val>
                                        </p:tav>
                                      </p:tavLst>
                                    </p:anim>
                                    <p:anim calcmode="lin" valueType="num">
                                      <p:cBhvr>
                                        <p:cTn id="43" dur="1000" fill="hold"/>
                                        <p:tgtEl>
                                          <p:spTgt spid="21"/>
                                        </p:tgtEl>
                                        <p:attrNameLst>
                                          <p:attrName>ppt_h</p:attrName>
                                        </p:attrNameLst>
                                      </p:cBhvr>
                                      <p:tavLst>
                                        <p:tav tm="0">
                                          <p:val>
                                            <p:fltVal val="0"/>
                                          </p:val>
                                        </p:tav>
                                        <p:tav tm="100000">
                                          <p:val>
                                            <p:strVal val="#ppt_h"/>
                                          </p:val>
                                        </p:tav>
                                      </p:tavLst>
                                    </p:anim>
                                    <p:anim calcmode="lin" valueType="num">
                                      <p:cBhvr>
                                        <p:cTn id="44" dur="1000" fill="hold"/>
                                        <p:tgtEl>
                                          <p:spTgt spid="21"/>
                                        </p:tgtEl>
                                        <p:attrNameLst>
                                          <p:attrName>style.rotation</p:attrName>
                                        </p:attrNameLst>
                                      </p:cBhvr>
                                      <p:tavLst>
                                        <p:tav tm="0">
                                          <p:val>
                                            <p:fltVal val="90"/>
                                          </p:val>
                                        </p:tav>
                                        <p:tav tm="100000">
                                          <p:val>
                                            <p:fltVal val="0"/>
                                          </p:val>
                                        </p:tav>
                                      </p:tavLst>
                                    </p:anim>
                                    <p:animEffect transition="in" filter="fade">
                                      <p:cBhvr>
                                        <p:cTn id="45" dur="1000"/>
                                        <p:tgtEl>
                                          <p:spTgt spid="21"/>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par>
                          <p:cTn id="54" fill="hold">
                            <p:stCondLst>
                              <p:cond delay="6500"/>
                            </p:stCondLst>
                            <p:childTnLst>
                              <p:par>
                                <p:cTn id="55" presetID="31" presetClass="entr" presetSubtype="0" fill="hold" grpId="0"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p:cTn id="57" dur="1000" fill="hold"/>
                                        <p:tgtEl>
                                          <p:spTgt spid="2"/>
                                        </p:tgtEl>
                                        <p:attrNameLst>
                                          <p:attrName>ppt_w</p:attrName>
                                        </p:attrNameLst>
                                      </p:cBhvr>
                                      <p:tavLst>
                                        <p:tav tm="0">
                                          <p:val>
                                            <p:fltVal val="0"/>
                                          </p:val>
                                        </p:tav>
                                        <p:tav tm="100000">
                                          <p:val>
                                            <p:strVal val="#ppt_w"/>
                                          </p:val>
                                        </p:tav>
                                      </p:tavLst>
                                    </p:anim>
                                    <p:anim calcmode="lin" valueType="num">
                                      <p:cBhvr>
                                        <p:cTn id="58" dur="1000" fill="hold"/>
                                        <p:tgtEl>
                                          <p:spTgt spid="2"/>
                                        </p:tgtEl>
                                        <p:attrNameLst>
                                          <p:attrName>ppt_h</p:attrName>
                                        </p:attrNameLst>
                                      </p:cBhvr>
                                      <p:tavLst>
                                        <p:tav tm="0">
                                          <p:val>
                                            <p:fltVal val="0"/>
                                          </p:val>
                                        </p:tav>
                                        <p:tav tm="100000">
                                          <p:val>
                                            <p:strVal val="#ppt_h"/>
                                          </p:val>
                                        </p:tav>
                                      </p:tavLst>
                                    </p:anim>
                                    <p:anim calcmode="lin" valueType="num">
                                      <p:cBhvr>
                                        <p:cTn id="59" dur="1000" fill="hold"/>
                                        <p:tgtEl>
                                          <p:spTgt spid="2"/>
                                        </p:tgtEl>
                                        <p:attrNameLst>
                                          <p:attrName>style.rotation</p:attrName>
                                        </p:attrNameLst>
                                      </p:cBhvr>
                                      <p:tavLst>
                                        <p:tav tm="0">
                                          <p:val>
                                            <p:fltVal val="90"/>
                                          </p:val>
                                        </p:tav>
                                        <p:tav tm="100000">
                                          <p:val>
                                            <p:fltVal val="0"/>
                                          </p:val>
                                        </p:tav>
                                      </p:tavLst>
                                    </p:anim>
                                    <p:animEffect transition="in" filter="fade">
                                      <p:cBhvr>
                                        <p:cTn id="60" dur="1000"/>
                                        <p:tgtEl>
                                          <p:spTgt spid="2"/>
                                        </p:tgtEl>
                                      </p:cBhvr>
                                    </p:animEffect>
                                  </p:childTnLst>
                                </p:cTn>
                              </p:par>
                            </p:childTnLst>
                          </p:cTn>
                        </p:par>
                        <p:par>
                          <p:cTn id="61" fill="hold">
                            <p:stCondLst>
                              <p:cond delay="7500"/>
                            </p:stCondLst>
                            <p:childTnLst>
                              <p:par>
                                <p:cTn id="62" presetID="50" presetClass="entr" presetSubtype="0" decel="100000" fill="hold" nodeType="after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p:cTn id="64" dur="1000" fill="hold"/>
                                        <p:tgtEl>
                                          <p:spTgt spid="35"/>
                                        </p:tgtEl>
                                        <p:attrNameLst>
                                          <p:attrName>ppt_w</p:attrName>
                                        </p:attrNameLst>
                                      </p:cBhvr>
                                      <p:tavLst>
                                        <p:tav tm="0">
                                          <p:val>
                                            <p:strVal val="#ppt_w+.3"/>
                                          </p:val>
                                        </p:tav>
                                        <p:tav tm="100000">
                                          <p:val>
                                            <p:strVal val="#ppt_w"/>
                                          </p:val>
                                        </p:tav>
                                      </p:tavLst>
                                    </p:anim>
                                    <p:anim calcmode="lin" valueType="num">
                                      <p:cBhvr>
                                        <p:cTn id="65" dur="1000" fill="hold"/>
                                        <p:tgtEl>
                                          <p:spTgt spid="35"/>
                                        </p:tgtEl>
                                        <p:attrNameLst>
                                          <p:attrName>ppt_h</p:attrName>
                                        </p:attrNameLst>
                                      </p:cBhvr>
                                      <p:tavLst>
                                        <p:tav tm="0">
                                          <p:val>
                                            <p:strVal val="#ppt_h"/>
                                          </p:val>
                                        </p:tav>
                                        <p:tav tm="100000">
                                          <p:val>
                                            <p:strVal val="#ppt_h"/>
                                          </p:val>
                                        </p:tav>
                                      </p:tavLst>
                                    </p:anim>
                                    <p:animEffect transition="in" filter="fade">
                                      <p:cBhvr>
                                        <p:cTn id="66" dur="1000"/>
                                        <p:tgtEl>
                                          <p:spTgt spid="35"/>
                                        </p:tgtEl>
                                      </p:cBhvr>
                                    </p:animEffect>
                                  </p:childTnLst>
                                </p:cTn>
                              </p:par>
                            </p:childTnLst>
                          </p:cTn>
                        </p:par>
                        <p:par>
                          <p:cTn id="67" fill="hold">
                            <p:stCondLst>
                              <p:cond delay="8500"/>
                            </p:stCondLst>
                            <p:childTnLst>
                              <p:par>
                                <p:cTn id="68" presetID="17" presetClass="entr" presetSubtype="10" fill="hold" nodeType="afterEffect">
                                  <p:stCondLst>
                                    <p:cond delay="0"/>
                                  </p:stCondLst>
                                  <p:childTnLst>
                                    <p:set>
                                      <p:cBhvr>
                                        <p:cTn id="69" dur="1" fill="hold">
                                          <p:stCondLst>
                                            <p:cond delay="0"/>
                                          </p:stCondLst>
                                        </p:cTn>
                                        <p:tgtEl>
                                          <p:spTgt spid="8"/>
                                        </p:tgtEl>
                                        <p:attrNameLst>
                                          <p:attrName>style.visibility</p:attrName>
                                        </p:attrNameLst>
                                      </p:cBhvr>
                                      <p:to>
                                        <p:strVal val="visible"/>
                                      </p:to>
                                    </p:set>
                                    <p:anim calcmode="lin" valueType="num">
                                      <p:cBhvr>
                                        <p:cTn id="70" dur="500" fill="hold"/>
                                        <p:tgtEl>
                                          <p:spTgt spid="8"/>
                                        </p:tgtEl>
                                        <p:attrNameLst>
                                          <p:attrName>ppt_w</p:attrName>
                                        </p:attrNameLst>
                                      </p:cBhvr>
                                      <p:tavLst>
                                        <p:tav tm="0">
                                          <p:val>
                                            <p:fltVal val="0"/>
                                          </p:val>
                                        </p:tav>
                                        <p:tav tm="100000">
                                          <p:val>
                                            <p:strVal val="#ppt_w"/>
                                          </p:val>
                                        </p:tav>
                                      </p:tavLst>
                                    </p:anim>
                                    <p:anim calcmode="lin" valueType="num">
                                      <p:cBhvr>
                                        <p:cTn id="71" dur="500" fill="hold"/>
                                        <p:tgtEl>
                                          <p:spTgt spid="8"/>
                                        </p:tgtEl>
                                        <p:attrNameLst>
                                          <p:attrName>ppt_h</p:attrName>
                                        </p:attrNameLst>
                                      </p:cBhvr>
                                      <p:tavLst>
                                        <p:tav tm="0">
                                          <p:val>
                                            <p:strVal val="#ppt_h"/>
                                          </p:val>
                                        </p:tav>
                                        <p:tav tm="100000">
                                          <p:val>
                                            <p:strVal val="#ppt_h"/>
                                          </p:val>
                                        </p:tav>
                                      </p:tavLst>
                                    </p:anim>
                                  </p:childTnLst>
                                </p:cTn>
                              </p:par>
                            </p:childTnLst>
                          </p:cTn>
                        </p:par>
                        <p:par>
                          <p:cTn id="72" fill="hold">
                            <p:stCondLst>
                              <p:cond delay="9000"/>
                            </p:stCondLst>
                            <p:childTnLst>
                              <p:par>
                                <p:cTn id="73" presetID="17" presetClass="entr" presetSubtype="10" fill="hold" nodeType="afterEffect">
                                  <p:stCondLst>
                                    <p:cond delay="0"/>
                                  </p:stCondLst>
                                  <p:childTnLst>
                                    <p:set>
                                      <p:cBhvr>
                                        <p:cTn id="74" dur="1" fill="hold">
                                          <p:stCondLst>
                                            <p:cond delay="0"/>
                                          </p:stCondLst>
                                        </p:cTn>
                                        <p:tgtEl>
                                          <p:spTgt spid="9"/>
                                        </p:tgtEl>
                                        <p:attrNameLst>
                                          <p:attrName>style.visibility</p:attrName>
                                        </p:attrNameLst>
                                      </p:cBhvr>
                                      <p:to>
                                        <p:strVal val="visible"/>
                                      </p:to>
                                    </p:set>
                                    <p:anim calcmode="lin" valueType="num">
                                      <p:cBhvr>
                                        <p:cTn id="75" dur="500" fill="hold"/>
                                        <p:tgtEl>
                                          <p:spTgt spid="9"/>
                                        </p:tgtEl>
                                        <p:attrNameLst>
                                          <p:attrName>ppt_w</p:attrName>
                                        </p:attrNameLst>
                                      </p:cBhvr>
                                      <p:tavLst>
                                        <p:tav tm="0">
                                          <p:val>
                                            <p:fltVal val="0"/>
                                          </p:val>
                                        </p:tav>
                                        <p:tav tm="100000">
                                          <p:val>
                                            <p:strVal val="#ppt_w"/>
                                          </p:val>
                                        </p:tav>
                                      </p:tavLst>
                                    </p:anim>
                                    <p:anim calcmode="lin" valueType="num">
                                      <p:cBhvr>
                                        <p:cTn id="7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6" grpId="0"/>
      <p:bldP spid="7" grpId="0"/>
      <p:bldP spid="17" grpId="0"/>
      <p:bldP spid="18" grpId="0" bldLvl="0" animBg="1"/>
      <p:bldP spid="4" grpId="0"/>
      <p:bldP spid="20" grpId="0"/>
      <p:bldP spid="21" grpId="0" bldLvl="0" animBg="1"/>
      <p:bldP spid="22"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6142543" cy="400110"/>
          </a:xfrm>
          <a:prstGeom prst="rect">
            <a:avLst/>
          </a:prstGeom>
          <a:noFill/>
        </p:spPr>
        <p:txBody>
          <a:bodyPr wrap="square" rtlCol="0">
            <a:spAutoFit/>
          </a:bodyPr>
          <a:lstStyle/>
          <a:p>
            <a:r>
              <a:rPr lang="zh-CN" altLang="zh-CN" sz="2000" dirty="0">
                <a:solidFill>
                  <a:srgbClr val="FF7F7F"/>
                </a:solidFill>
                <a:latin typeface="微软雅黑" panose="020B0503020204020204" charset="-122"/>
                <a:ea typeface="微软雅黑" panose="020B0503020204020204" charset="-122"/>
              </a:rPr>
              <a:t>子任务</a:t>
            </a:r>
            <a:r>
              <a:rPr lang="zh-CN" altLang="en-US" sz="2000" dirty="0">
                <a:solidFill>
                  <a:srgbClr val="FF7F7F"/>
                </a:solidFill>
                <a:latin typeface="微软雅黑" panose="020B0503020204020204" charset="-122"/>
                <a:ea typeface="微软雅黑" panose="020B0503020204020204" charset="-122"/>
              </a:rPr>
              <a:t>二  </a:t>
            </a:r>
            <a:r>
              <a:rPr lang="zh-CN" altLang="zh-CN" sz="2000" dirty="0">
                <a:solidFill>
                  <a:srgbClr val="FF7F7F"/>
                </a:solidFill>
                <a:latin typeface="微软雅黑" panose="020B0503020204020204" charset="-122"/>
                <a:ea typeface="微软雅黑" panose="020B0503020204020204" charset="-122"/>
              </a:rPr>
              <a:t>为老年人进行雾化吸入给药的技术护理</a:t>
            </a:r>
          </a:p>
        </p:txBody>
      </p:sp>
      <p:sp>
        <p:nvSpPr>
          <p:cNvPr id="3" name="文本框 2">
            <a:extLst>
              <a:ext uri="{FF2B5EF4-FFF2-40B4-BE49-F238E27FC236}">
                <a16:creationId xmlns:a16="http://schemas.microsoft.com/office/drawing/2014/main" id="{DE2FE573-4959-1B3D-9066-FA0017284676}"/>
              </a:ext>
            </a:extLst>
          </p:cNvPr>
          <p:cNvSpPr txBox="1"/>
          <p:nvPr/>
        </p:nvSpPr>
        <p:spPr>
          <a:xfrm>
            <a:off x="395287" y="532440"/>
            <a:ext cx="4572000" cy="369332"/>
          </a:xfrm>
          <a:prstGeom prst="rect">
            <a:avLst/>
          </a:prstGeom>
          <a:noFill/>
        </p:spPr>
        <p:txBody>
          <a:bodyPr wrap="square">
            <a:spAutoFit/>
          </a:bodyPr>
          <a:lstStyle/>
          <a:p>
            <a:r>
              <a:rPr lang="zh-CN" altLang="zh-CN" sz="1800" b="1" kern="100" dirty="0">
                <a:effectLst/>
                <a:ea typeface="宋体" panose="02010600030101010101" pitchFamily="2" charset="-122"/>
                <a:cs typeface="宋体" panose="02010600030101010101" pitchFamily="2" charset="-122"/>
              </a:rPr>
              <a:t>常用的雾化吸入操作实施流程</a:t>
            </a:r>
            <a:endParaRPr lang="zh-CN" altLang="en-US" b="1" dirty="0"/>
          </a:p>
        </p:txBody>
      </p:sp>
      <p:pic>
        <p:nvPicPr>
          <p:cNvPr id="11" name="图片 10">
            <a:extLst>
              <a:ext uri="{FF2B5EF4-FFF2-40B4-BE49-F238E27FC236}">
                <a16:creationId xmlns:a16="http://schemas.microsoft.com/office/drawing/2014/main" id="{4E3CD181-AE06-B96A-CB55-467535F2C1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51" y="1595589"/>
            <a:ext cx="4516449" cy="1667342"/>
          </a:xfrm>
          <a:prstGeom prst="rect">
            <a:avLst/>
          </a:prstGeom>
        </p:spPr>
      </p:pic>
      <p:pic>
        <p:nvPicPr>
          <p:cNvPr id="12" name="图片 11">
            <a:extLst>
              <a:ext uri="{FF2B5EF4-FFF2-40B4-BE49-F238E27FC236}">
                <a16:creationId xmlns:a16="http://schemas.microsoft.com/office/drawing/2014/main" id="{1D94DC23-D204-A49C-D3CB-FFFAA00E2150}"/>
              </a:ext>
            </a:extLst>
          </p:cNvPr>
          <p:cNvPicPr>
            <a:picLocks noChangeAspect="1"/>
          </p:cNvPicPr>
          <p:nvPr/>
        </p:nvPicPr>
        <p:blipFill>
          <a:blip r:embed="rId4"/>
          <a:stretch>
            <a:fillRect/>
          </a:stretch>
        </p:blipFill>
        <p:spPr>
          <a:xfrm>
            <a:off x="4827066" y="1595589"/>
            <a:ext cx="3869363" cy="1822168"/>
          </a:xfrm>
          <a:prstGeom prst="rect">
            <a:avLst/>
          </a:prstGeom>
        </p:spPr>
      </p:pic>
      <p:sp>
        <p:nvSpPr>
          <p:cNvPr id="8" name="文本框 7">
            <a:extLst>
              <a:ext uri="{FF2B5EF4-FFF2-40B4-BE49-F238E27FC236}">
                <a16:creationId xmlns:a16="http://schemas.microsoft.com/office/drawing/2014/main" id="{54D8A142-E481-5B10-4232-4F1EB80BAC20}"/>
              </a:ext>
            </a:extLst>
          </p:cNvPr>
          <p:cNvSpPr txBox="1"/>
          <p:nvPr/>
        </p:nvSpPr>
        <p:spPr>
          <a:xfrm>
            <a:off x="4466604" y="3523225"/>
            <a:ext cx="2295144" cy="338554"/>
          </a:xfrm>
          <a:prstGeom prst="rect">
            <a:avLst/>
          </a:prstGeom>
          <a:noFill/>
        </p:spPr>
        <p:txBody>
          <a:bodyPr wrap="square">
            <a:spAutoFit/>
          </a:bodyPr>
          <a:lstStyle/>
          <a:p>
            <a:pPr algn="ctr"/>
            <a:r>
              <a:rPr lang="zh-CN" altLang="zh-CN" sz="1600" b="1" kern="100" dirty="0">
                <a:effectLst/>
                <a:latin typeface="等线" panose="02010600030101010101" pitchFamily="2" charset="-122"/>
                <a:ea typeface="宋体" panose="02010600030101010101" pitchFamily="2" charset="-122"/>
                <a:cs typeface="宋体" panose="02010600030101010101" pitchFamily="2" charset="-122"/>
              </a:rPr>
              <a:t>超声雾化吸入器</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3624A57E-F731-E6AC-FB06-EEBDE23EAD45}"/>
              </a:ext>
            </a:extLst>
          </p:cNvPr>
          <p:cNvSpPr txBox="1"/>
          <p:nvPr/>
        </p:nvSpPr>
        <p:spPr>
          <a:xfrm>
            <a:off x="7095744" y="3523225"/>
            <a:ext cx="4572000" cy="338554"/>
          </a:xfrm>
          <a:prstGeom prst="rect">
            <a:avLst/>
          </a:prstGeom>
          <a:noFill/>
        </p:spPr>
        <p:txBody>
          <a:bodyPr wrap="square">
            <a:spAutoFit/>
          </a:bodyPr>
          <a:lstStyle/>
          <a:p>
            <a:r>
              <a:rPr lang="zh-CN" altLang="zh-CN" sz="1600" b="1" kern="100" dirty="0">
                <a:effectLst/>
                <a:ea typeface="宋体" panose="02010600030101010101" pitchFamily="2" charset="-122"/>
                <a:cs typeface="宋体" panose="02010600030101010101" pitchFamily="2" charset="-122"/>
              </a:rPr>
              <a:t>氧气雾化吸入器</a:t>
            </a:r>
            <a:endParaRPr lang="zh-CN" altLang="en-US" sz="1600" dirty="0"/>
          </a:p>
        </p:txBody>
      </p:sp>
      <p:sp>
        <p:nvSpPr>
          <p:cNvPr id="14" name="文本框 13">
            <a:extLst>
              <a:ext uri="{FF2B5EF4-FFF2-40B4-BE49-F238E27FC236}">
                <a16:creationId xmlns:a16="http://schemas.microsoft.com/office/drawing/2014/main" id="{319C0D4B-D557-CC50-1025-2A333C8B81EE}"/>
              </a:ext>
            </a:extLst>
          </p:cNvPr>
          <p:cNvSpPr txBox="1"/>
          <p:nvPr/>
        </p:nvSpPr>
        <p:spPr>
          <a:xfrm>
            <a:off x="2454865" y="3523225"/>
            <a:ext cx="1844741" cy="338554"/>
          </a:xfrm>
          <a:prstGeom prst="rect">
            <a:avLst/>
          </a:prstGeom>
          <a:noFill/>
        </p:spPr>
        <p:txBody>
          <a:bodyPr wrap="square">
            <a:spAutoFit/>
          </a:bodyPr>
          <a:lstStyle/>
          <a:p>
            <a:r>
              <a:rPr lang="zh-CN" altLang="zh-CN" sz="1600" b="1" kern="100" dirty="0">
                <a:effectLst/>
                <a:latin typeface="Times New Roman" panose="02020603050405020304" pitchFamily="18" charset="0"/>
                <a:ea typeface="宋体" panose="02010600030101010101" pitchFamily="2" charset="-122"/>
                <a:cs typeface="Times New Roman" panose="02020603050405020304" pitchFamily="18" charset="0"/>
              </a:rPr>
              <a:t>手压式雾化吸入器</a:t>
            </a:r>
            <a:endParaRPr lang="zh-CN" altLang="en-US" sz="1600" dirty="0"/>
          </a:p>
        </p:txBody>
      </p:sp>
      <p:sp>
        <p:nvSpPr>
          <p:cNvPr id="16" name="文本框 15">
            <a:extLst>
              <a:ext uri="{FF2B5EF4-FFF2-40B4-BE49-F238E27FC236}">
                <a16:creationId xmlns:a16="http://schemas.microsoft.com/office/drawing/2014/main" id="{D430BCAC-E27B-F61B-E73B-E8FA080792CE}"/>
              </a:ext>
            </a:extLst>
          </p:cNvPr>
          <p:cNvSpPr txBox="1"/>
          <p:nvPr/>
        </p:nvSpPr>
        <p:spPr>
          <a:xfrm>
            <a:off x="161255" y="3523225"/>
            <a:ext cx="2079025" cy="338554"/>
          </a:xfrm>
          <a:prstGeom prst="rect">
            <a:avLst/>
          </a:prstGeom>
          <a:noFill/>
        </p:spPr>
        <p:txBody>
          <a:bodyPr wrap="square">
            <a:spAutoFit/>
          </a:bodyPr>
          <a:lstStyle/>
          <a:p>
            <a:r>
              <a:rPr lang="zh-CN" altLang="zh-CN" sz="1600" b="1" kern="100" dirty="0">
                <a:effectLst/>
                <a:ea typeface="宋体" panose="02010600030101010101" pitchFamily="2" charset="-122"/>
                <a:cs typeface="宋体" panose="02010600030101010101" pitchFamily="2" charset="-122"/>
              </a:rPr>
              <a:t>空气压缩雾化吸入器</a:t>
            </a:r>
            <a:endParaRPr lang="zh-CN" altLang="en-US" sz="1600" dirty="0"/>
          </a:p>
        </p:txBody>
      </p:sp>
    </p:spTree>
    <p:extLst>
      <p:ext uri="{BB962C8B-B14F-4D97-AF65-F5344CB8AC3E}">
        <p14:creationId xmlns:p14="http://schemas.microsoft.com/office/powerpoint/2010/main" val="2939391224"/>
      </p:ext>
    </p:extLst>
  </p:cSld>
  <p:clrMapOvr>
    <a:masterClrMapping/>
  </p:clrMapOvr>
  <p:transition advClick="0" advTm="6645">
    <p:comb/>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68655" y="39657"/>
            <a:ext cx="6142543" cy="400110"/>
          </a:xfrm>
          <a:prstGeom prst="rect">
            <a:avLst/>
          </a:prstGeom>
          <a:noFill/>
        </p:spPr>
        <p:txBody>
          <a:bodyPr wrap="square" rtlCol="0">
            <a:spAutoFit/>
          </a:bodyPr>
          <a:lstStyle/>
          <a:p>
            <a:r>
              <a:rPr lang="zh-CN" altLang="zh-CN" sz="2000" dirty="0">
                <a:solidFill>
                  <a:srgbClr val="FF7F7F"/>
                </a:solidFill>
                <a:latin typeface="微软雅黑" panose="020B0503020204020204" charset="-122"/>
                <a:ea typeface="微软雅黑" panose="020B0503020204020204" charset="-122"/>
              </a:rPr>
              <a:t>子任务</a:t>
            </a:r>
            <a:r>
              <a:rPr lang="zh-CN" altLang="en-US" sz="2000" dirty="0">
                <a:solidFill>
                  <a:srgbClr val="FF7F7F"/>
                </a:solidFill>
                <a:latin typeface="微软雅黑" panose="020B0503020204020204" charset="-122"/>
                <a:ea typeface="微软雅黑" panose="020B0503020204020204" charset="-122"/>
              </a:rPr>
              <a:t>二  </a:t>
            </a:r>
            <a:r>
              <a:rPr lang="zh-CN" altLang="zh-CN" sz="2000" dirty="0">
                <a:solidFill>
                  <a:srgbClr val="FF7F7F"/>
                </a:solidFill>
                <a:latin typeface="微软雅黑" panose="020B0503020204020204" charset="-122"/>
                <a:ea typeface="微软雅黑" panose="020B0503020204020204" charset="-122"/>
              </a:rPr>
              <a:t>雾化吸入给药的技术护理</a:t>
            </a:r>
          </a:p>
        </p:txBody>
      </p:sp>
      <p:pic>
        <p:nvPicPr>
          <p:cNvPr id="3" name="图片 2">
            <a:extLst>
              <a:ext uri="{FF2B5EF4-FFF2-40B4-BE49-F238E27FC236}">
                <a16:creationId xmlns:a16="http://schemas.microsoft.com/office/drawing/2014/main" id="{99690E44-B2F7-63EB-F879-4B12D14DEA88}"/>
              </a:ext>
            </a:extLst>
          </p:cNvPr>
          <p:cNvPicPr>
            <a:picLocks noChangeAspect="1"/>
          </p:cNvPicPr>
          <p:nvPr/>
        </p:nvPicPr>
        <p:blipFill rotWithShape="1">
          <a:blip r:embed="rId3">
            <a:extLst>
              <a:ext uri="{28A0092B-C50C-407E-A947-70E740481C1C}">
                <a14:useLocalDpi xmlns:a14="http://schemas.microsoft.com/office/drawing/2010/main" val="0"/>
              </a:ext>
            </a:extLst>
          </a:blip>
          <a:srcRect t="5206"/>
          <a:stretch/>
        </p:blipFill>
        <p:spPr>
          <a:xfrm>
            <a:off x="5002386" y="149846"/>
            <a:ext cx="3874091" cy="4911927"/>
          </a:xfrm>
          <a:prstGeom prst="rect">
            <a:avLst/>
          </a:prstGeom>
        </p:spPr>
      </p:pic>
      <p:sp>
        <p:nvSpPr>
          <p:cNvPr id="8" name="矩形: 圆角 7">
            <a:extLst>
              <a:ext uri="{FF2B5EF4-FFF2-40B4-BE49-F238E27FC236}">
                <a16:creationId xmlns:a16="http://schemas.microsoft.com/office/drawing/2014/main" id="{55EB12A6-7032-882B-6ADB-EEE95F04711A}"/>
              </a:ext>
            </a:extLst>
          </p:cNvPr>
          <p:cNvSpPr/>
          <p:nvPr/>
        </p:nvSpPr>
        <p:spPr>
          <a:xfrm>
            <a:off x="875202" y="510825"/>
            <a:ext cx="2864724" cy="502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操作二  超声波雾化吸入法</a:t>
            </a:r>
          </a:p>
        </p:txBody>
      </p:sp>
      <p:pic>
        <p:nvPicPr>
          <p:cNvPr id="5124" name="Picture 4">
            <a:extLst>
              <a:ext uri="{FF2B5EF4-FFF2-40B4-BE49-F238E27FC236}">
                <a16:creationId xmlns:a16="http://schemas.microsoft.com/office/drawing/2014/main" id="{DE39C077-C9B8-FEFD-0419-61BC2E2A45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835" y="1375028"/>
            <a:ext cx="4424460" cy="27031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134600"/>
      </p:ext>
    </p:extLst>
  </p:cSld>
  <p:clrMapOvr>
    <a:masterClrMapping/>
  </p:clrMapOvr>
  <p:transition advClick="0" advTm="6645">
    <p:comb/>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6142543" cy="400110"/>
          </a:xfrm>
          <a:prstGeom prst="rect">
            <a:avLst/>
          </a:prstGeom>
          <a:noFill/>
        </p:spPr>
        <p:txBody>
          <a:bodyPr wrap="square" rtlCol="0">
            <a:spAutoFit/>
          </a:bodyPr>
          <a:lstStyle/>
          <a:p>
            <a:r>
              <a:rPr lang="zh-CN" altLang="zh-CN" sz="2000" dirty="0">
                <a:solidFill>
                  <a:srgbClr val="FF7F7F"/>
                </a:solidFill>
                <a:latin typeface="微软雅黑" panose="020B0503020204020204" charset="-122"/>
                <a:ea typeface="微软雅黑" panose="020B0503020204020204" charset="-122"/>
              </a:rPr>
              <a:t>子任务</a:t>
            </a:r>
            <a:r>
              <a:rPr lang="zh-CN" altLang="en-US" sz="2000" dirty="0">
                <a:solidFill>
                  <a:srgbClr val="FF7F7F"/>
                </a:solidFill>
                <a:latin typeface="微软雅黑" panose="020B0503020204020204" charset="-122"/>
                <a:ea typeface="微软雅黑" panose="020B0503020204020204" charset="-122"/>
              </a:rPr>
              <a:t>二  </a:t>
            </a:r>
            <a:r>
              <a:rPr lang="zh-CN" altLang="zh-CN" sz="2000" dirty="0">
                <a:solidFill>
                  <a:srgbClr val="FF7F7F"/>
                </a:solidFill>
                <a:latin typeface="微软雅黑" panose="020B0503020204020204" charset="-122"/>
                <a:ea typeface="微软雅黑" panose="020B0503020204020204" charset="-122"/>
              </a:rPr>
              <a:t>雾化吸入给药的技术护理</a:t>
            </a:r>
          </a:p>
        </p:txBody>
      </p:sp>
      <p:sp>
        <p:nvSpPr>
          <p:cNvPr id="3" name="矩形: 圆角 2">
            <a:extLst>
              <a:ext uri="{FF2B5EF4-FFF2-40B4-BE49-F238E27FC236}">
                <a16:creationId xmlns:a16="http://schemas.microsoft.com/office/drawing/2014/main" id="{011E8A88-D740-D368-AD55-494F2E00025E}"/>
              </a:ext>
            </a:extLst>
          </p:cNvPr>
          <p:cNvSpPr/>
          <p:nvPr/>
        </p:nvSpPr>
        <p:spPr>
          <a:xfrm>
            <a:off x="875202" y="510825"/>
            <a:ext cx="2864724" cy="502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操作二  氧气雾化吸入法</a:t>
            </a:r>
          </a:p>
        </p:txBody>
      </p:sp>
      <p:pic>
        <p:nvPicPr>
          <p:cNvPr id="16386" name="Picture 2">
            <a:extLst>
              <a:ext uri="{FF2B5EF4-FFF2-40B4-BE49-F238E27FC236}">
                <a16:creationId xmlns:a16="http://schemas.microsoft.com/office/drawing/2014/main" id="{AF4F88B9-A1A8-E07F-E33A-4D8A694B775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86830" y="72020"/>
            <a:ext cx="3789647" cy="496054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146" name="Picture 2">
            <a:extLst>
              <a:ext uri="{FF2B5EF4-FFF2-40B4-BE49-F238E27FC236}">
                <a16:creationId xmlns:a16="http://schemas.microsoft.com/office/drawing/2014/main" id="{E7B62F22-5289-EFC0-89B7-19A31F68110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8890" y="1327119"/>
            <a:ext cx="3936812" cy="2951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6754709"/>
      </p:ext>
    </p:extLst>
  </p:cSld>
  <p:clrMapOvr>
    <a:masterClrMapping/>
  </p:clrMapOvr>
  <p:transition advClick="0" advTm="6645">
    <p:comb/>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7004477" cy="707886"/>
          </a:xfrm>
          <a:prstGeom prst="rect">
            <a:avLst/>
          </a:prstGeom>
          <a:noFill/>
        </p:spPr>
        <p:txBody>
          <a:bodyPr wrap="square" rtlCol="0">
            <a:spAutoFit/>
          </a:bodyPr>
          <a:lstStyle/>
          <a:p>
            <a:r>
              <a:rPr lang="zh-CN" altLang="zh-CN" sz="2000" dirty="0">
                <a:solidFill>
                  <a:srgbClr val="FF7F7F"/>
                </a:solidFill>
                <a:latin typeface="微软雅黑" panose="020B0503020204020204" charset="-122"/>
                <a:ea typeface="微软雅黑" panose="020B0503020204020204" charset="-122"/>
              </a:rPr>
              <a:t>子任务</a:t>
            </a:r>
            <a:r>
              <a:rPr lang="zh-CN" altLang="en-US" sz="2000" dirty="0">
                <a:solidFill>
                  <a:srgbClr val="FF7F7F"/>
                </a:solidFill>
                <a:latin typeface="微软雅黑" panose="020B0503020204020204" charset="-122"/>
                <a:ea typeface="微软雅黑" panose="020B0503020204020204" charset="-122"/>
              </a:rPr>
              <a:t>三   </a:t>
            </a:r>
            <a:r>
              <a:rPr lang="zh-CN" altLang="zh-CN" sz="2000" dirty="0">
                <a:solidFill>
                  <a:srgbClr val="FF7F7F"/>
                </a:solidFill>
                <a:latin typeface="微软雅黑" panose="020B0503020204020204" charset="-122"/>
                <a:ea typeface="微软雅黑" panose="020B0503020204020204" charset="-122"/>
              </a:rPr>
              <a:t>为老年人进行眼、耳、鼻滴药的技术护理</a:t>
            </a:r>
          </a:p>
          <a:p>
            <a:endParaRPr lang="zh-CN" altLang="zh-CN" sz="2000" dirty="0">
              <a:solidFill>
                <a:srgbClr val="FF7F7F"/>
              </a:solidFill>
              <a:latin typeface="微软雅黑" panose="020B0503020204020204" charset="-122"/>
              <a:ea typeface="微软雅黑" panose="020B0503020204020204" charset="-122"/>
            </a:endParaRPr>
          </a:p>
        </p:txBody>
      </p:sp>
      <p:sp>
        <p:nvSpPr>
          <p:cNvPr id="9" name="文本框 8">
            <a:extLst>
              <a:ext uri="{FF2B5EF4-FFF2-40B4-BE49-F238E27FC236}">
                <a16:creationId xmlns:a16="http://schemas.microsoft.com/office/drawing/2014/main" id="{075AC12C-A07F-E973-EAB6-319B0D57C481}"/>
              </a:ext>
            </a:extLst>
          </p:cNvPr>
          <p:cNvSpPr txBox="1"/>
          <p:nvPr/>
        </p:nvSpPr>
        <p:spPr>
          <a:xfrm>
            <a:off x="267523" y="596258"/>
            <a:ext cx="7969572" cy="892552"/>
          </a:xfrm>
          <a:prstGeom prst="rect">
            <a:avLst/>
          </a:prstGeom>
          <a:noFill/>
        </p:spPr>
        <p:txBody>
          <a:bodyPr wrap="square">
            <a:spAutoFit/>
          </a:bodyPr>
          <a:lstStyle/>
          <a:p>
            <a:pPr indent="381000" algn="just"/>
            <a:r>
              <a:rPr lang="zh-CN" altLang="zh-CN" sz="2000" b="1" kern="100" dirty="0">
                <a:effectLst/>
                <a:latin typeface="等线" panose="02010600030101010101" pitchFamily="2" charset="-122"/>
                <a:ea typeface="宋体" panose="02010600030101010101" pitchFamily="2" charset="-122"/>
                <a:cs typeface="宋体" panose="02010600030101010101" pitchFamily="2" charset="-122"/>
              </a:rPr>
              <a:t>一、滴药技术</a:t>
            </a:r>
            <a:endParaRPr lang="zh-CN" altLang="zh-CN" sz="1200" b="1"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是指将药物滴入某些体腔内产生治疗效果的给药方法。常见的滴药技术有：滴眼药法、滴耳药法、滴鼻药法。</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170" name="Picture 2">
            <a:extLst>
              <a:ext uri="{FF2B5EF4-FFF2-40B4-BE49-F238E27FC236}">
                <a16:creationId xmlns:a16="http://schemas.microsoft.com/office/drawing/2014/main" id="{89BF0E99-4BB6-E9AD-1EB6-F9AD28A4EC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2639" y="2013049"/>
            <a:ext cx="6191250" cy="2867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76966"/>
      </p:ext>
    </p:extLst>
  </p:cSld>
  <p:clrMapOvr>
    <a:masterClrMapping/>
  </p:clrMapOvr>
  <p:transition advClick="0" advTm="6645">
    <p:comb/>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a:extLst>
              <a:ext uri="{FF2B5EF4-FFF2-40B4-BE49-F238E27FC236}">
                <a16:creationId xmlns:a16="http://schemas.microsoft.com/office/drawing/2014/main" id="{5DB21E17-2E9B-DC33-3837-6AC48F8519AC}"/>
              </a:ext>
            </a:extLst>
          </p:cNvPr>
          <p:cNvSpPr txBox="1"/>
          <p:nvPr/>
        </p:nvSpPr>
        <p:spPr>
          <a:xfrm>
            <a:off x="668655" y="66644"/>
            <a:ext cx="5852067" cy="369332"/>
          </a:xfrm>
          <a:prstGeom prst="rect">
            <a:avLst/>
          </a:prstGeom>
          <a:noFill/>
        </p:spPr>
        <p:txBody>
          <a:bodyPr wrap="square">
            <a:spAutoFit/>
          </a:bodyPr>
          <a:lstStyle/>
          <a:p>
            <a:r>
              <a:rPr lang="zh-CN" altLang="zh-CN" sz="1800" dirty="0">
                <a:solidFill>
                  <a:srgbClr val="FF7F7F"/>
                </a:solidFill>
                <a:latin typeface="微软雅黑" panose="020B0503020204020204" charset="-122"/>
                <a:ea typeface="微软雅黑" panose="020B0503020204020204" charset="-122"/>
              </a:rPr>
              <a:t>子任务</a:t>
            </a:r>
            <a:r>
              <a:rPr lang="zh-CN" altLang="en-US" sz="1800" dirty="0">
                <a:solidFill>
                  <a:srgbClr val="FF7F7F"/>
                </a:solidFill>
                <a:latin typeface="微软雅黑" panose="020B0503020204020204" charset="-122"/>
                <a:ea typeface="微软雅黑" panose="020B0503020204020204" charset="-122"/>
              </a:rPr>
              <a:t>三   </a:t>
            </a:r>
            <a:r>
              <a:rPr lang="zh-CN" altLang="zh-CN" sz="1800" dirty="0">
                <a:solidFill>
                  <a:srgbClr val="FF7F7F"/>
                </a:solidFill>
                <a:latin typeface="微软雅黑" panose="020B0503020204020204" charset="-122"/>
                <a:ea typeface="微软雅黑" panose="020B0503020204020204" charset="-122"/>
              </a:rPr>
              <a:t>为老年人进行眼、耳、鼻滴药的技术护理</a:t>
            </a:r>
          </a:p>
        </p:txBody>
      </p:sp>
      <p:sp>
        <p:nvSpPr>
          <p:cNvPr id="9" name="文本框 8">
            <a:extLst>
              <a:ext uri="{FF2B5EF4-FFF2-40B4-BE49-F238E27FC236}">
                <a16:creationId xmlns:a16="http://schemas.microsoft.com/office/drawing/2014/main" id="{2BA9FC61-3EDD-5402-9150-FEDFB034090F}"/>
              </a:ext>
            </a:extLst>
          </p:cNvPr>
          <p:cNvSpPr txBox="1"/>
          <p:nvPr/>
        </p:nvSpPr>
        <p:spPr>
          <a:xfrm>
            <a:off x="395286" y="496287"/>
            <a:ext cx="7804333" cy="1969770"/>
          </a:xfrm>
          <a:prstGeom prst="rect">
            <a:avLst/>
          </a:prstGeom>
          <a:noFill/>
        </p:spPr>
        <p:txBody>
          <a:bodyPr wrap="square">
            <a:spAutoFit/>
          </a:bodyPr>
          <a:lstStyle/>
          <a:p>
            <a:pPr indent="381000" algn="just"/>
            <a:r>
              <a:rPr lang="zh-CN" altLang="zh-CN" sz="2000" b="1" kern="100" dirty="0">
                <a:effectLst/>
                <a:latin typeface="等线" panose="02010600030101010101" pitchFamily="2" charset="-122"/>
                <a:ea typeface="宋体" panose="02010600030101010101" pitchFamily="2" charset="-122"/>
                <a:cs typeface="宋体" panose="02010600030101010101" pitchFamily="2" charset="-122"/>
              </a:rPr>
              <a:t>二、常用的外用滴药剂使用方法：</a:t>
            </a:r>
            <a:endParaRPr lang="zh-CN" altLang="zh-CN" sz="1200" b="1" kern="100" dirty="0">
              <a:effectLst/>
              <a:latin typeface="等线" panose="02010600030101010101" pitchFamily="2" charset="-122"/>
              <a:ea typeface="等线" panose="02010600030101010101" pitchFamily="2" charset="-122"/>
              <a:cs typeface="Times New Roman" panose="02020603050405020304" pitchFamily="18" charset="0"/>
            </a:endParaRPr>
          </a:p>
          <a:p>
            <a:pPr indent="355600" algn="just"/>
            <a:r>
              <a:rPr lang="zh-CN" altLang="zh-CN"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（一）滴眼剂</a:t>
            </a:r>
            <a:endParaRPr lang="zh-CN" altLang="zh-CN" sz="1200" b="1" kern="100" dirty="0">
              <a:solidFill>
                <a:schemeClr val="bg2">
                  <a:lumMod val="50000"/>
                </a:schemeClr>
              </a:solidFill>
              <a:effectLst/>
              <a:latin typeface="等线" panose="02010600030101010101" pitchFamily="2" charset="-122"/>
              <a:ea typeface="等线" panose="02010600030101010101" pitchFamily="2" charset="-122"/>
              <a:cs typeface="Times New Roman" panose="02020603050405020304" pitchFamily="18" charset="0"/>
            </a:endParaRPr>
          </a:p>
          <a:p>
            <a:pPr indent="400050" algn="just"/>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由于有很多种类型</a:t>
            </a:r>
            <a:r>
              <a:rPr lang="en-US" altLang="zh-CN" sz="1400" kern="100" dirty="0">
                <a:effectLst/>
                <a:latin typeface="等线" panose="02010600030101010101" pitchFamily="2" charset="-122"/>
                <a:ea typeface="宋体" panose="02010600030101010101" pitchFamily="2" charset="-122"/>
                <a:cs typeface="宋体" panose="02010600030101010101" pitchFamily="2" charset="-122"/>
              </a:rPr>
              <a:t>,</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不同类型的滴眼剂</a:t>
            </a:r>
            <a:r>
              <a:rPr lang="en-US" altLang="zh-CN" sz="1400" kern="100" dirty="0">
                <a:effectLst/>
                <a:latin typeface="等线" panose="02010600030101010101" pitchFamily="2" charset="-122"/>
                <a:ea typeface="宋体" panose="02010600030101010101" pitchFamily="2" charset="-122"/>
                <a:cs typeface="宋体" panose="02010600030101010101" pitchFamily="2" charset="-122"/>
              </a:rPr>
              <a:t>,</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具体的作用不同，所针对的疾病类型也不同</a:t>
            </a:r>
            <a:r>
              <a:rPr lang="en-US" altLang="zh-CN" sz="1400" kern="100" dirty="0">
                <a:effectLst/>
                <a:latin typeface="等线" panose="02010600030101010101" pitchFamily="2" charset="-122"/>
                <a:ea typeface="宋体" panose="02010600030101010101" pitchFamily="2" charset="-122"/>
                <a:cs typeface="宋体" panose="02010600030101010101" pitchFamily="2" charset="-122"/>
              </a:rPr>
              <a:t>,</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滴眼剂主要有治疗感染、杀菌、抗病毒、抗真菌、降低眼内压、滋润眼睛等作用。主要分两种剂型：眼药水和眼药膏</a:t>
            </a:r>
            <a:r>
              <a:rPr lang="zh-CN" altLang="zh-CN" sz="1400" kern="100" dirty="0">
                <a:latin typeface="等线" panose="02010600030101010101" pitchFamily="2" charset="-122"/>
                <a:ea typeface="宋体" panose="02010600030101010101" pitchFamily="2" charset="-122"/>
              </a:rPr>
              <a:t>。滴眼剂的使用方法：清洁双手，将头部后仰，眼向上望，用食指轻轻将下眼睑拉开成一钩袋状。将药液从眼角测滴入眼袋内，一次滴</a:t>
            </a:r>
            <a:r>
              <a:rPr lang="en-US" altLang="zh-CN" sz="1400" kern="100" dirty="0">
                <a:latin typeface="等线" panose="02010600030101010101" pitchFamily="2" charset="-122"/>
                <a:ea typeface="宋体" panose="02010600030101010101" pitchFamily="2" charset="-122"/>
              </a:rPr>
              <a:t>1</a:t>
            </a:r>
            <a:r>
              <a:rPr lang="zh-CN" altLang="zh-CN" sz="1400" kern="100" dirty="0">
                <a:latin typeface="等线" panose="02010600030101010101" pitchFamily="2" charset="-122"/>
                <a:ea typeface="宋体" panose="02010600030101010101" pitchFamily="2" charset="-122"/>
              </a:rPr>
              <a:t>～</a:t>
            </a:r>
            <a:r>
              <a:rPr lang="en-US" altLang="zh-CN" sz="1400" kern="100" dirty="0">
                <a:latin typeface="等线" panose="02010600030101010101" pitchFamily="2" charset="-122"/>
                <a:ea typeface="宋体" panose="02010600030101010101" pitchFamily="2" charset="-122"/>
              </a:rPr>
              <a:t>2</a:t>
            </a:r>
            <a:r>
              <a:rPr lang="zh-CN" altLang="zh-CN" sz="1400" kern="100" dirty="0">
                <a:latin typeface="等线" panose="02010600030101010101" pitchFamily="2" charset="-122"/>
                <a:ea typeface="宋体" panose="02010600030101010101" pitchFamily="2" charset="-122"/>
              </a:rPr>
              <a:t>滴。滴药时应距眼睑</a:t>
            </a:r>
            <a:r>
              <a:rPr lang="en-US" altLang="zh-CN" sz="1400" kern="100" dirty="0">
                <a:latin typeface="等线" panose="02010600030101010101" pitchFamily="2" charset="-122"/>
                <a:ea typeface="宋体" panose="02010600030101010101" pitchFamily="2" charset="-122"/>
              </a:rPr>
              <a:t>2</a:t>
            </a:r>
            <a:r>
              <a:rPr lang="zh-CN" altLang="zh-CN" sz="1400" kern="100" dirty="0">
                <a:latin typeface="等线" panose="02010600030101010101" pitchFamily="2" charset="-122"/>
                <a:ea typeface="宋体" panose="02010600030101010101" pitchFamily="2" charset="-122"/>
              </a:rPr>
              <a:t>～</a:t>
            </a:r>
            <a:r>
              <a:rPr lang="en-US" altLang="zh-CN" sz="1400" kern="100" dirty="0">
                <a:latin typeface="等线" panose="02010600030101010101" pitchFamily="2" charset="-122"/>
                <a:ea typeface="宋体" panose="02010600030101010101" pitchFamily="2" charset="-122"/>
              </a:rPr>
              <a:t>3cm</a:t>
            </a:r>
            <a:r>
              <a:rPr lang="zh-CN" altLang="zh-CN" sz="1400" kern="100" dirty="0">
                <a:latin typeface="等线" panose="02010600030101010101" pitchFamily="2" charset="-122"/>
                <a:ea typeface="宋体" panose="02010600030101010101" pitchFamily="2" charset="-122"/>
              </a:rPr>
              <a:t>，勿使滴管口触及眼睑或睫毛，以免污染。滴后轻轻闭眼</a:t>
            </a:r>
            <a:r>
              <a:rPr lang="en-US" altLang="zh-CN" sz="1400" kern="100" dirty="0">
                <a:latin typeface="等线" panose="02010600030101010101" pitchFamily="2" charset="-122"/>
                <a:ea typeface="宋体" panose="02010600030101010101" pitchFamily="2" charset="-122"/>
              </a:rPr>
              <a:t>1</a:t>
            </a:r>
            <a:r>
              <a:rPr lang="zh-CN" altLang="zh-CN" sz="1400" kern="100" dirty="0">
                <a:latin typeface="等线" panose="02010600030101010101" pitchFamily="2" charset="-122"/>
                <a:ea typeface="宋体" panose="02010600030101010101" pitchFamily="2" charset="-122"/>
              </a:rPr>
              <a:t>～</a:t>
            </a:r>
            <a:r>
              <a:rPr lang="en-US" altLang="zh-CN" sz="1400" kern="100" dirty="0">
                <a:latin typeface="等线" panose="02010600030101010101" pitchFamily="2" charset="-122"/>
                <a:ea typeface="宋体" panose="02010600030101010101" pitchFamily="2" charset="-122"/>
              </a:rPr>
              <a:t>2min</a:t>
            </a:r>
            <a:r>
              <a:rPr lang="zh-CN" altLang="zh-CN" sz="1400" kern="100" dirty="0">
                <a:latin typeface="等线" panose="02010600030101010101" pitchFamily="2" charset="-122"/>
                <a:ea typeface="宋体" panose="02010600030101010101" pitchFamily="2" charset="-122"/>
              </a:rPr>
              <a:t>，用药棉或纸巾擦拭流溢在眼外的药液，用手指轻轻按压眼内眦，以防药液分流降低眼内局部药物浓度及药液经鼻泪管流入口腔而引起不适</a:t>
            </a:r>
            <a:r>
              <a:rPr lang="zh-CN" altLang="en-US" sz="1400" kern="100" dirty="0">
                <a:latin typeface="等线" panose="02010600030101010101" pitchFamily="2" charset="-122"/>
                <a:ea typeface="宋体" panose="02010600030101010101" pitchFamily="2" charset="-122"/>
              </a:rPr>
              <a:t>。</a:t>
            </a:r>
            <a:endParaRPr lang="zh-CN" altLang="zh-CN" sz="1400" kern="100" dirty="0">
              <a:latin typeface="等线" panose="02010600030101010101" pitchFamily="2" charset="-122"/>
              <a:ea typeface="宋体" panose="02010600030101010101" pitchFamily="2" charset="-122"/>
            </a:endParaRPr>
          </a:p>
        </p:txBody>
      </p:sp>
      <p:pic>
        <p:nvPicPr>
          <p:cNvPr id="13" name="图片 12">
            <a:extLst>
              <a:ext uri="{FF2B5EF4-FFF2-40B4-BE49-F238E27FC236}">
                <a16:creationId xmlns:a16="http://schemas.microsoft.com/office/drawing/2014/main" id="{6A813D0E-E859-7E6F-5454-5829CB7084C1}"/>
              </a:ext>
            </a:extLst>
          </p:cNvPr>
          <p:cNvPicPr>
            <a:picLocks noChangeAspect="1"/>
          </p:cNvPicPr>
          <p:nvPr/>
        </p:nvPicPr>
        <p:blipFill rotWithShape="1">
          <a:blip r:embed="rId3">
            <a:extLst>
              <a:ext uri="{28A0092B-C50C-407E-A947-70E740481C1C}">
                <a14:useLocalDpi xmlns:a14="http://schemas.microsoft.com/office/drawing/2010/main" val="0"/>
              </a:ext>
            </a:extLst>
          </a:blip>
          <a:srcRect l="1427" t="-10029" r="161" b="10029"/>
          <a:stretch/>
        </p:blipFill>
        <p:spPr>
          <a:xfrm>
            <a:off x="1236688" y="2466057"/>
            <a:ext cx="5763719" cy="2458398"/>
          </a:xfrm>
          <a:prstGeom prst="rect">
            <a:avLst/>
          </a:prstGeom>
        </p:spPr>
      </p:pic>
    </p:spTree>
    <p:extLst>
      <p:ext uri="{BB962C8B-B14F-4D97-AF65-F5344CB8AC3E}">
        <p14:creationId xmlns:p14="http://schemas.microsoft.com/office/powerpoint/2010/main" val="1987934457"/>
      </p:ext>
    </p:extLst>
  </p:cSld>
  <p:clrMapOvr>
    <a:masterClrMapping/>
  </p:clrMapOvr>
  <p:transition advClick="0" advTm="6645">
    <p:comb/>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a:extLst>
              <a:ext uri="{FF2B5EF4-FFF2-40B4-BE49-F238E27FC236}">
                <a16:creationId xmlns:a16="http://schemas.microsoft.com/office/drawing/2014/main" id="{5DB21E17-2E9B-DC33-3837-6AC48F8519AC}"/>
              </a:ext>
            </a:extLst>
          </p:cNvPr>
          <p:cNvSpPr txBox="1"/>
          <p:nvPr/>
        </p:nvSpPr>
        <p:spPr>
          <a:xfrm>
            <a:off x="668655" y="66644"/>
            <a:ext cx="5852067" cy="369332"/>
          </a:xfrm>
          <a:prstGeom prst="rect">
            <a:avLst/>
          </a:prstGeom>
          <a:noFill/>
        </p:spPr>
        <p:txBody>
          <a:bodyPr wrap="square">
            <a:spAutoFit/>
          </a:bodyPr>
          <a:lstStyle/>
          <a:p>
            <a:r>
              <a:rPr lang="zh-CN" altLang="zh-CN" sz="1800" dirty="0">
                <a:solidFill>
                  <a:srgbClr val="FF7F7F"/>
                </a:solidFill>
                <a:latin typeface="微软雅黑" panose="020B0503020204020204" charset="-122"/>
                <a:ea typeface="微软雅黑" panose="020B0503020204020204" charset="-122"/>
              </a:rPr>
              <a:t>子任务</a:t>
            </a:r>
            <a:r>
              <a:rPr lang="zh-CN" altLang="en-US" sz="1800" dirty="0">
                <a:solidFill>
                  <a:srgbClr val="FF7F7F"/>
                </a:solidFill>
                <a:latin typeface="微软雅黑" panose="020B0503020204020204" charset="-122"/>
                <a:ea typeface="微软雅黑" panose="020B0503020204020204" charset="-122"/>
              </a:rPr>
              <a:t>三   </a:t>
            </a:r>
            <a:r>
              <a:rPr lang="zh-CN" altLang="zh-CN" sz="1800" dirty="0">
                <a:solidFill>
                  <a:srgbClr val="FF7F7F"/>
                </a:solidFill>
                <a:latin typeface="微软雅黑" panose="020B0503020204020204" charset="-122"/>
                <a:ea typeface="微软雅黑" panose="020B0503020204020204" charset="-122"/>
              </a:rPr>
              <a:t>为老年人进行眼、耳、鼻滴药的技术护理</a:t>
            </a:r>
          </a:p>
        </p:txBody>
      </p:sp>
      <p:sp>
        <p:nvSpPr>
          <p:cNvPr id="9" name="文本框 8">
            <a:extLst>
              <a:ext uri="{FF2B5EF4-FFF2-40B4-BE49-F238E27FC236}">
                <a16:creationId xmlns:a16="http://schemas.microsoft.com/office/drawing/2014/main" id="{D03343C8-32A9-A1E0-1093-01AA56AEB1C8}"/>
              </a:ext>
            </a:extLst>
          </p:cNvPr>
          <p:cNvSpPr txBox="1"/>
          <p:nvPr/>
        </p:nvSpPr>
        <p:spPr>
          <a:xfrm>
            <a:off x="172027" y="582037"/>
            <a:ext cx="5068628" cy="615553"/>
          </a:xfrm>
          <a:prstGeom prst="rect">
            <a:avLst/>
          </a:prstGeom>
          <a:noFill/>
        </p:spPr>
        <p:txBody>
          <a:bodyPr wrap="square">
            <a:spAutoFit/>
          </a:bodyPr>
          <a:lstStyle/>
          <a:p>
            <a:pPr indent="355600" algn="just"/>
            <a:r>
              <a:rPr lang="zh-CN" altLang="zh-CN" sz="2000"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（二）滴耳剂</a:t>
            </a:r>
            <a:endParaRPr lang="zh-CN" altLang="zh-CN" sz="1400" b="1" kern="100" dirty="0">
              <a:solidFill>
                <a:schemeClr val="bg2">
                  <a:lumMod val="50000"/>
                </a:schemeClr>
              </a:solidFill>
              <a:effectLst/>
              <a:latin typeface="等线" panose="02010600030101010101" pitchFamily="2" charset="-122"/>
              <a:ea typeface="等线" panose="02010600030101010101" pitchFamily="2" charset="-122"/>
              <a:cs typeface="Times New Roman" panose="02020603050405020304" pitchFamily="18" charset="0"/>
            </a:endParaRPr>
          </a:p>
          <a:p>
            <a:pPr indent="266700" algn="just"/>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0" name="图片 9">
            <a:extLst>
              <a:ext uri="{FF2B5EF4-FFF2-40B4-BE49-F238E27FC236}">
                <a16:creationId xmlns:a16="http://schemas.microsoft.com/office/drawing/2014/main" id="{05505A86-64D5-B633-A2FD-CED6DAE93A6E}"/>
              </a:ext>
            </a:extLst>
          </p:cNvPr>
          <p:cNvPicPr>
            <a:picLocks noChangeAspect="1"/>
          </p:cNvPicPr>
          <p:nvPr/>
        </p:nvPicPr>
        <p:blipFill>
          <a:blip r:embed="rId3"/>
          <a:stretch>
            <a:fillRect/>
          </a:stretch>
        </p:blipFill>
        <p:spPr>
          <a:xfrm>
            <a:off x="5812846" y="1360767"/>
            <a:ext cx="2079476" cy="2079476"/>
          </a:xfrm>
          <a:prstGeom prst="rect">
            <a:avLst/>
          </a:prstGeom>
        </p:spPr>
      </p:pic>
      <p:sp>
        <p:nvSpPr>
          <p:cNvPr id="12" name="文本框 11">
            <a:extLst>
              <a:ext uri="{FF2B5EF4-FFF2-40B4-BE49-F238E27FC236}">
                <a16:creationId xmlns:a16="http://schemas.microsoft.com/office/drawing/2014/main" id="{2ADD7717-D8A5-2296-18F2-14C1B3304E63}"/>
              </a:ext>
            </a:extLst>
          </p:cNvPr>
          <p:cNvSpPr txBox="1"/>
          <p:nvPr/>
        </p:nvSpPr>
        <p:spPr>
          <a:xfrm>
            <a:off x="523053" y="1101141"/>
            <a:ext cx="4717602" cy="2339102"/>
          </a:xfrm>
          <a:prstGeom prst="rect">
            <a:avLst/>
          </a:prstGeom>
          <a:noFill/>
        </p:spPr>
        <p:txBody>
          <a:bodyPr wrap="square">
            <a:spAutoFit/>
          </a:bodyPr>
          <a:lstStyle/>
          <a:p>
            <a:pPr indent="266700" algn="just"/>
            <a:r>
              <a:rPr lang="en-US" altLang="zh-CN" sz="1800" kern="100" dirty="0">
                <a:latin typeface="等线" panose="02010600030101010101" pitchFamily="2" charset="-122"/>
                <a:ea typeface="宋体" panose="02010600030101010101" pitchFamily="2" charset="-122"/>
              </a:rPr>
              <a:t>  </a:t>
            </a:r>
            <a:r>
              <a:rPr lang="zh-CN" altLang="zh-CN" sz="1600" kern="100" dirty="0">
                <a:latin typeface="等线" panose="02010600030101010101" pitchFamily="2" charset="-122"/>
                <a:ea typeface="宋体" panose="02010600030101010101" pitchFamily="2" charset="-122"/>
              </a:rPr>
              <a:t>滴耳剂主要用于耳道感染或疾病。如果耳聋或耳道不通，不宜应用。耳膜穿孔者也不要使用滴耳剂。滴耳剂的使用方法：将滴耳剂用手捂热以使其接近体温。头部微向一侧，患耳朝上，抓住耳垂轻轻拉向后上方使耳道变直，一般一次滴入</a:t>
            </a:r>
            <a:r>
              <a:rPr lang="en-US" altLang="zh-CN" sz="1600" kern="100" dirty="0">
                <a:latin typeface="等线" panose="02010600030101010101" pitchFamily="2" charset="-122"/>
                <a:ea typeface="宋体" panose="02010600030101010101" pitchFamily="2" charset="-122"/>
              </a:rPr>
              <a:t>5</a:t>
            </a:r>
            <a:r>
              <a:rPr lang="zh-CN" altLang="zh-CN" sz="1600" kern="100" dirty="0">
                <a:latin typeface="等线" panose="02010600030101010101" pitchFamily="2" charset="-122"/>
                <a:ea typeface="宋体" panose="02010600030101010101" pitchFamily="2" charset="-122"/>
              </a:rPr>
              <a:t>～</a:t>
            </a:r>
            <a:r>
              <a:rPr lang="en-US" altLang="zh-CN" sz="1600" kern="100" dirty="0">
                <a:latin typeface="等线" panose="02010600030101010101" pitchFamily="2" charset="-122"/>
                <a:ea typeface="宋体" panose="02010600030101010101" pitchFamily="2" charset="-122"/>
              </a:rPr>
              <a:t>10</a:t>
            </a:r>
            <a:r>
              <a:rPr lang="zh-CN" altLang="zh-CN" sz="1600" kern="100" dirty="0">
                <a:latin typeface="等线" panose="02010600030101010101" pitchFamily="2" charset="-122"/>
                <a:ea typeface="宋体" panose="02010600030101010101" pitchFamily="2" charset="-122"/>
              </a:rPr>
              <a:t>滴，一日</a:t>
            </a:r>
            <a:r>
              <a:rPr lang="en-US" altLang="zh-CN" sz="1600" kern="100" dirty="0">
                <a:latin typeface="等线" panose="02010600030101010101" pitchFamily="2" charset="-122"/>
                <a:ea typeface="宋体" panose="02010600030101010101" pitchFamily="2" charset="-122"/>
              </a:rPr>
              <a:t>2</a:t>
            </a:r>
            <a:r>
              <a:rPr lang="zh-CN" altLang="zh-CN" sz="1600" kern="100" dirty="0">
                <a:latin typeface="等线" panose="02010600030101010101" pitchFamily="2" charset="-122"/>
                <a:ea typeface="宋体" panose="02010600030101010101" pitchFamily="2" charset="-122"/>
              </a:rPr>
              <a:t>次，或参阅药品说明书的剂量。滴入后稍事休息</a:t>
            </a:r>
            <a:r>
              <a:rPr lang="en-US" altLang="zh-CN" sz="1600" kern="100" dirty="0">
                <a:latin typeface="等线" panose="02010600030101010101" pitchFamily="2" charset="-122"/>
                <a:ea typeface="宋体" panose="02010600030101010101" pitchFamily="2" charset="-122"/>
              </a:rPr>
              <a:t>5min</a:t>
            </a:r>
            <a:r>
              <a:rPr lang="zh-CN" altLang="zh-CN" sz="1600" kern="100" dirty="0">
                <a:latin typeface="等线" panose="02010600030101010101" pitchFamily="2" charset="-122"/>
                <a:ea typeface="宋体" panose="02010600030101010101" pitchFamily="2" charset="-122"/>
              </a:rPr>
              <a:t>，更换另耳；滴耳后用少许药棉塞住耳道</a:t>
            </a:r>
            <a:r>
              <a:rPr lang="en-US" altLang="zh-CN" sz="1600" kern="100" dirty="0">
                <a:latin typeface="等线" panose="02010600030101010101" pitchFamily="2" charset="-122"/>
                <a:ea typeface="宋体" panose="02010600030101010101" pitchFamily="2" charset="-122"/>
              </a:rPr>
              <a:t>.</a:t>
            </a:r>
            <a:r>
              <a:rPr lang="zh-CN" altLang="zh-CN" sz="1600" kern="100" dirty="0">
                <a:latin typeface="等线" panose="02010600030101010101" pitchFamily="2" charset="-122"/>
                <a:ea typeface="宋体" panose="02010600030101010101" pitchFamily="2" charset="-122"/>
              </a:rPr>
              <a:t>注意观察滴耳后是否有刺痛或烧灼感；连续用药</a:t>
            </a:r>
            <a:r>
              <a:rPr lang="en-US" altLang="zh-CN" sz="1600" kern="100" dirty="0">
                <a:latin typeface="等线" panose="02010600030101010101" pitchFamily="2" charset="-122"/>
                <a:ea typeface="宋体" panose="02010600030101010101" pitchFamily="2" charset="-122"/>
              </a:rPr>
              <a:t>3</a:t>
            </a:r>
            <a:r>
              <a:rPr lang="zh-CN" altLang="zh-CN" sz="1600" kern="100" dirty="0">
                <a:latin typeface="等线" panose="02010600030101010101" pitchFamily="2" charset="-122"/>
                <a:ea typeface="宋体" panose="02010600030101010101" pitchFamily="2" charset="-122"/>
              </a:rPr>
              <a:t>天患耳仍然疼痛，应停止用药，及时去医院就诊。</a:t>
            </a:r>
            <a:endParaRPr lang="zh-CN" altLang="zh-CN" sz="1800" kern="100" dirty="0">
              <a:latin typeface="等线"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681298561"/>
      </p:ext>
    </p:extLst>
  </p:cSld>
  <p:clrMapOvr>
    <a:masterClrMapping/>
  </p:clrMapOvr>
  <p:transition advClick="0" advTm="6645">
    <p:comb/>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a:extLst>
              <a:ext uri="{FF2B5EF4-FFF2-40B4-BE49-F238E27FC236}">
                <a16:creationId xmlns:a16="http://schemas.microsoft.com/office/drawing/2014/main" id="{5DB21E17-2E9B-DC33-3837-6AC48F8519AC}"/>
              </a:ext>
            </a:extLst>
          </p:cNvPr>
          <p:cNvSpPr txBox="1"/>
          <p:nvPr/>
        </p:nvSpPr>
        <p:spPr>
          <a:xfrm>
            <a:off x="668655" y="66644"/>
            <a:ext cx="5852067" cy="369332"/>
          </a:xfrm>
          <a:prstGeom prst="rect">
            <a:avLst/>
          </a:prstGeom>
          <a:noFill/>
        </p:spPr>
        <p:txBody>
          <a:bodyPr wrap="square">
            <a:spAutoFit/>
          </a:bodyPr>
          <a:lstStyle/>
          <a:p>
            <a:r>
              <a:rPr lang="zh-CN" altLang="zh-CN" sz="1800" dirty="0">
                <a:solidFill>
                  <a:srgbClr val="FF7F7F"/>
                </a:solidFill>
                <a:latin typeface="微软雅黑" panose="020B0503020204020204" charset="-122"/>
                <a:ea typeface="微软雅黑" panose="020B0503020204020204" charset="-122"/>
              </a:rPr>
              <a:t>子任务</a:t>
            </a:r>
            <a:r>
              <a:rPr lang="zh-CN" altLang="en-US" sz="1800" dirty="0">
                <a:solidFill>
                  <a:srgbClr val="FF7F7F"/>
                </a:solidFill>
                <a:latin typeface="微软雅黑" panose="020B0503020204020204" charset="-122"/>
                <a:ea typeface="微软雅黑" panose="020B0503020204020204" charset="-122"/>
              </a:rPr>
              <a:t>三   </a:t>
            </a:r>
            <a:r>
              <a:rPr lang="zh-CN" altLang="zh-CN" sz="1800" dirty="0">
                <a:solidFill>
                  <a:srgbClr val="FF7F7F"/>
                </a:solidFill>
                <a:latin typeface="微软雅黑" panose="020B0503020204020204" charset="-122"/>
                <a:ea typeface="微软雅黑" panose="020B0503020204020204" charset="-122"/>
              </a:rPr>
              <a:t>为老年人进行眼、耳、鼻滴药的技术护理</a:t>
            </a:r>
          </a:p>
        </p:txBody>
      </p:sp>
      <p:sp>
        <p:nvSpPr>
          <p:cNvPr id="7" name="文本框 6">
            <a:extLst>
              <a:ext uri="{FF2B5EF4-FFF2-40B4-BE49-F238E27FC236}">
                <a16:creationId xmlns:a16="http://schemas.microsoft.com/office/drawing/2014/main" id="{3C90507E-B727-8146-AE3D-9A8878DEF5DD}"/>
              </a:ext>
            </a:extLst>
          </p:cNvPr>
          <p:cNvSpPr txBox="1"/>
          <p:nvPr/>
        </p:nvSpPr>
        <p:spPr>
          <a:xfrm>
            <a:off x="395286" y="604870"/>
            <a:ext cx="8014195" cy="2215991"/>
          </a:xfrm>
          <a:prstGeom prst="rect">
            <a:avLst/>
          </a:prstGeom>
          <a:noFill/>
        </p:spPr>
        <p:txBody>
          <a:bodyPr wrap="square">
            <a:spAutoFit/>
          </a:bodyPr>
          <a:lstStyle/>
          <a:p>
            <a:pPr indent="355600" algn="just"/>
            <a:r>
              <a:rPr lang="zh-CN" altLang="zh-CN" sz="2400"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（三）滴鼻剂</a:t>
            </a:r>
            <a:endParaRPr lang="zh-CN" altLang="zh-CN" sz="1600" b="1" kern="100" dirty="0">
              <a:solidFill>
                <a:schemeClr val="bg2">
                  <a:lumMod val="50000"/>
                </a:schemeClr>
              </a:solidFill>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滴鼻剂主要是通过鼻内给药治疗鼻部疾病，药液可直接接触鼻黏膜，充分发挥药效。鼻内给药操作简单、吸收好。滴鼻剂常用剂型有滴剂和喷雾剂。</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 </a:t>
            </a:r>
            <a:endParaRPr lang="en-US" altLang="zh-CN" sz="1800" kern="100" dirty="0">
              <a:effectLst/>
              <a:latin typeface="等线" panose="02010600030101010101" pitchFamily="2" charset="-122"/>
              <a:ea typeface="宋体" panose="02010600030101010101" pitchFamily="2" charset="-122"/>
              <a:cs typeface="宋体" panose="02010600030101010101" pitchFamily="2" charset="-122"/>
            </a:endParaRPr>
          </a:p>
          <a:p>
            <a:pPr indent="266700" algn="just"/>
            <a:r>
              <a:rPr lang="zh-CN" altLang="zh-CN" sz="1600" b="1" kern="100" dirty="0">
                <a:highlight>
                  <a:srgbClr val="FFFF00"/>
                </a:highlight>
                <a:latin typeface="等线" panose="02010600030101010101" pitchFamily="2" charset="-122"/>
                <a:ea typeface="宋体" panose="02010600030101010101" pitchFamily="2" charset="-122"/>
              </a:rPr>
              <a:t>使用方法</a:t>
            </a:r>
            <a:r>
              <a:rPr lang="zh-CN" altLang="zh-CN" sz="1600" kern="100" dirty="0">
                <a:latin typeface="等线" panose="02010600030101010101" pitchFamily="2" charset="-122"/>
                <a:ea typeface="宋体" panose="02010600030101010101" pitchFamily="2" charset="-122"/>
              </a:rPr>
              <a:t>：滴药前先将鼻涕等分泌物排出，如果鼻腔内有干痂，应先用干净棉签蘸温盐水浸软、取出并擦拭干净后再滴药。滴药前头尽量向后仰，先吸气再滴药使药液尽量达到较深部位，充分发挥药效，通常每次滴药</a:t>
            </a:r>
            <a:r>
              <a:rPr lang="en-US" altLang="zh-CN" sz="1600" kern="100" dirty="0">
                <a:latin typeface="等线" panose="02010600030101010101" pitchFamily="2" charset="-122"/>
                <a:ea typeface="宋体" panose="02010600030101010101" pitchFamily="2" charset="-122"/>
              </a:rPr>
              <a:t>2</a:t>
            </a:r>
            <a:r>
              <a:rPr lang="zh-CN" altLang="zh-CN" sz="1600" kern="100" dirty="0">
                <a:latin typeface="等线" panose="02010600030101010101" pitchFamily="2" charset="-122"/>
                <a:ea typeface="宋体" panose="02010600030101010101" pitchFamily="2" charset="-122"/>
              </a:rPr>
              <a:t>～</a:t>
            </a:r>
            <a:r>
              <a:rPr lang="en-US" altLang="zh-CN" sz="1600" kern="100" dirty="0">
                <a:latin typeface="等线" panose="02010600030101010101" pitchFamily="2" charset="-122"/>
                <a:ea typeface="宋体" panose="02010600030101010101" pitchFamily="2" charset="-122"/>
              </a:rPr>
              <a:t>3</a:t>
            </a:r>
            <a:r>
              <a:rPr lang="zh-CN" altLang="zh-CN" sz="1600" kern="100" dirty="0">
                <a:latin typeface="等线" panose="02010600030101010101" pitchFamily="2" charset="-122"/>
                <a:ea typeface="宋体" panose="02010600030101010101" pitchFamily="2" charset="-122"/>
              </a:rPr>
              <a:t>滴，注意瓶壁不要碰到鼻黏膜，滴药后仰卧</a:t>
            </a:r>
            <a:r>
              <a:rPr lang="en-US" altLang="zh-CN" sz="1600" kern="100" dirty="0">
                <a:latin typeface="等线" panose="02010600030101010101" pitchFamily="2" charset="-122"/>
                <a:ea typeface="宋体" panose="02010600030101010101" pitchFamily="2" charset="-122"/>
              </a:rPr>
              <a:t>1</a:t>
            </a:r>
            <a:r>
              <a:rPr lang="zh-CN" altLang="zh-CN" sz="1600" kern="100" dirty="0">
                <a:latin typeface="等线" panose="02010600030101010101" pitchFamily="2" charset="-122"/>
                <a:ea typeface="宋体" panose="02010600030101010101" pitchFamily="2" charset="-122"/>
              </a:rPr>
              <a:t>～</a:t>
            </a:r>
            <a:r>
              <a:rPr lang="en-US" altLang="zh-CN" sz="1600" kern="100" dirty="0">
                <a:latin typeface="等线" panose="02010600030101010101" pitchFamily="2" charset="-122"/>
                <a:ea typeface="宋体" panose="02010600030101010101" pitchFamily="2" charset="-122"/>
              </a:rPr>
              <a:t>2</a:t>
            </a:r>
            <a:r>
              <a:rPr lang="zh-CN" altLang="zh-CN" sz="1600" kern="100" dirty="0">
                <a:latin typeface="等线" panose="02010600030101010101" pitchFamily="2" charset="-122"/>
                <a:ea typeface="宋体" panose="02010600030101010101" pitchFamily="2" charset="-122"/>
              </a:rPr>
              <a:t>分钟再坐起，如果药液流入口腔可将其吐出并漱口。</a:t>
            </a:r>
          </a:p>
          <a:p>
            <a:pPr indent="266700" algn="just"/>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8" name="图片 7">
            <a:extLst>
              <a:ext uri="{FF2B5EF4-FFF2-40B4-BE49-F238E27FC236}">
                <a16:creationId xmlns:a16="http://schemas.microsoft.com/office/drawing/2014/main" id="{33F47A98-D21A-D612-4914-4120602CAD02}"/>
              </a:ext>
            </a:extLst>
          </p:cNvPr>
          <p:cNvPicPr>
            <a:picLocks noChangeAspect="1"/>
          </p:cNvPicPr>
          <p:nvPr/>
        </p:nvPicPr>
        <p:blipFill>
          <a:blip r:embed="rId3"/>
          <a:stretch>
            <a:fillRect/>
          </a:stretch>
        </p:blipFill>
        <p:spPr>
          <a:xfrm>
            <a:off x="2131763" y="2639205"/>
            <a:ext cx="4541239" cy="2252234"/>
          </a:xfrm>
          <a:prstGeom prst="rect">
            <a:avLst/>
          </a:prstGeom>
        </p:spPr>
      </p:pic>
    </p:spTree>
    <p:extLst>
      <p:ext uri="{BB962C8B-B14F-4D97-AF65-F5344CB8AC3E}">
        <p14:creationId xmlns:p14="http://schemas.microsoft.com/office/powerpoint/2010/main" val="2690017491"/>
      </p:ext>
    </p:extLst>
  </p:cSld>
  <p:clrMapOvr>
    <a:masterClrMapping/>
  </p:clrMapOvr>
  <p:transition advClick="0" advTm="6645">
    <p:comb/>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840" y="456565"/>
            <a:ext cx="7683500" cy="3891280"/>
          </a:xfrm>
          <a:prstGeom prst="rect">
            <a:avLst/>
          </a:prstGeom>
          <a:noFill/>
          <a:ln w="38100">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155302" y="1445908"/>
            <a:ext cx="6760210" cy="852805"/>
          </a:xfrm>
          <a:prstGeom prst="rect">
            <a:avLst/>
          </a:prstGeom>
          <a:noFill/>
        </p:spPr>
        <p:txBody>
          <a:bodyPr wrap="square" rtlCol="0">
            <a:spAutoFit/>
          </a:bodyPr>
          <a:lstStyle/>
          <a:p>
            <a:r>
              <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谢谢观看！</a:t>
            </a:r>
          </a:p>
        </p:txBody>
      </p:sp>
      <p:sp>
        <p:nvSpPr>
          <p:cNvPr id="4" name="文本框 3"/>
          <p:cNvSpPr txBox="1"/>
          <p:nvPr/>
        </p:nvSpPr>
        <p:spPr>
          <a:xfrm>
            <a:off x="2339566" y="2317306"/>
            <a:ext cx="4744312" cy="575945"/>
          </a:xfrm>
          <a:prstGeom prst="rect">
            <a:avLst/>
          </a:prstGeom>
          <a:noFill/>
        </p:spPr>
        <p:txBody>
          <a:bodyPr wrap="square" rtlCol="0">
            <a:spAutoFit/>
          </a:bodyPr>
          <a:lstStyle/>
          <a:p>
            <a:pPr algn="ctr"/>
            <a:r>
              <a:rPr lang="en-US" altLang="zh-CN" sz="1050" dirty="0">
                <a:solidFill>
                  <a:schemeClr val="tx1">
                    <a:lumMod val="65000"/>
                    <a:lumOff val="35000"/>
                  </a:schemeClr>
                </a:solidFill>
              </a:rPr>
              <a:t>Here to add a detailed text description, recommendations related to the title and in line with the overall language style, language description as simple and vivid, add a detailed text description here, the recommendations</a:t>
            </a:r>
            <a:endParaRPr lang="zh-CN" altLang="en-US" sz="1050" dirty="0">
              <a:solidFill>
                <a:schemeClr val="tx1">
                  <a:lumMod val="65000"/>
                  <a:lumOff val="35000"/>
                </a:schemeClr>
              </a:solidFill>
            </a:endParaRPr>
          </a:p>
        </p:txBody>
      </p:sp>
      <p:grpSp>
        <p:nvGrpSpPr>
          <p:cNvPr id="39" name="组合 38"/>
          <p:cNvGrpSpPr>
            <a:grpSpLocks noChangeAspect="1"/>
          </p:cNvGrpSpPr>
          <p:nvPr/>
        </p:nvGrpSpPr>
        <p:grpSpPr>
          <a:xfrm>
            <a:off x="6792461" y="452781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6232715" y="452781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7352207" y="452781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7911953" y="452781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8471701" y="452781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5"/>
          <a:stretch>
            <a:fillRect/>
          </a:stretch>
        </p:blipFill>
        <p:spPr>
          <a:xfrm>
            <a:off x="4531424" y="-587871"/>
            <a:ext cx="6034726" cy="2640192"/>
          </a:xfrm>
          <a:prstGeom prst="rect">
            <a:avLst/>
          </a:prstGeom>
        </p:spPr>
      </p:pic>
      <p:pic>
        <p:nvPicPr>
          <p:cNvPr id="5" name="图片 4" descr="89"/>
          <p:cNvPicPr>
            <a:picLocks noChangeAspect="1"/>
          </p:cNvPicPr>
          <p:nvPr/>
        </p:nvPicPr>
        <p:blipFill>
          <a:blip r:embed="rId6"/>
          <a:stretch>
            <a:fillRect/>
          </a:stretch>
        </p:blipFill>
        <p:spPr>
          <a:xfrm>
            <a:off x="-609890" y="2846009"/>
            <a:ext cx="5404204" cy="2851636"/>
          </a:xfrm>
          <a:prstGeom prst="rect">
            <a:avLst/>
          </a:prstGeom>
        </p:spPr>
      </p:pic>
      <p:pic>
        <p:nvPicPr>
          <p:cNvPr id="6" name="图片 5" descr="852"/>
          <p:cNvPicPr>
            <a:picLocks noChangeAspect="1"/>
          </p:cNvPicPr>
          <p:nvPr/>
        </p:nvPicPr>
        <p:blipFill>
          <a:blip r:embed="rId7"/>
          <a:stretch>
            <a:fillRect/>
          </a:stretch>
        </p:blipFill>
        <p:spPr>
          <a:xfrm>
            <a:off x="1358265" y="716280"/>
            <a:ext cx="981075" cy="889635"/>
          </a:xfrm>
          <a:prstGeom prst="rect">
            <a:avLst/>
          </a:prstGeom>
        </p:spPr>
      </p:pic>
      <p:pic>
        <p:nvPicPr>
          <p:cNvPr id="7" name="Keith Kenniff - Receiv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09600" y="106750"/>
            <a:ext cx="609600" cy="609600"/>
          </a:xfrm>
          <a:prstGeom prst="rect">
            <a:avLst/>
          </a:prstGeom>
        </p:spPr>
      </p:pic>
      <p:pic>
        <p:nvPicPr>
          <p:cNvPr id="8" name="图片 7" descr="852"/>
          <p:cNvPicPr>
            <a:picLocks noChangeAspect="1"/>
          </p:cNvPicPr>
          <p:nvPr/>
        </p:nvPicPr>
        <p:blipFill>
          <a:blip r:embed="rId7"/>
          <a:stretch>
            <a:fillRect/>
          </a:stretch>
        </p:blipFill>
        <p:spPr>
          <a:xfrm rot="17520000">
            <a:off x="6824980" y="2845435"/>
            <a:ext cx="981075" cy="889635"/>
          </a:xfrm>
          <a:prstGeom prst="rect">
            <a:avLst/>
          </a:prstGeom>
        </p:spPr>
      </p:pic>
      <p:sp>
        <p:nvSpPr>
          <p:cNvPr id="10" name="圆角矩形 9"/>
          <p:cNvSpPr/>
          <p:nvPr/>
        </p:nvSpPr>
        <p:spPr>
          <a:xfrm>
            <a:off x="3943350" y="2997835"/>
            <a:ext cx="1229360" cy="325120"/>
          </a:xfrm>
          <a:prstGeom prst="roundRect">
            <a:avLst/>
          </a:prstGeom>
          <a:noFill/>
          <a:ln>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943350" y="2997835"/>
            <a:ext cx="1517015" cy="306705"/>
          </a:xfrm>
          <a:prstGeom prst="rect">
            <a:avLst/>
          </a:prstGeom>
          <a:noFill/>
        </p:spPr>
        <p:txBody>
          <a:bodyPr wrap="square" rtlCol="0">
            <a:spAutoFit/>
          </a:bodyPr>
          <a:lstStyle/>
          <a:p>
            <a:r>
              <a:rPr lang="zh-CN" altLang="en-US" sz="1400">
                <a:latin typeface="微软雅黑" panose="020B0503020204020204" charset="-122"/>
                <a:ea typeface="微软雅黑" panose="020B0503020204020204" charset="-122"/>
              </a:rPr>
              <a:t>汇报人：</a:t>
            </a:r>
            <a:r>
              <a:rPr lang="en-US" altLang="zh-CN" sz="1400">
                <a:latin typeface="微软雅黑" panose="020B0503020204020204" charset="-122"/>
                <a:ea typeface="微软雅黑" panose="020B0503020204020204" charset="-122"/>
              </a:rPr>
              <a:t>xxx</a:t>
            </a:r>
          </a:p>
        </p:txBody>
      </p:sp>
    </p:spTree>
    <p:extLst>
      <p:ext uri="{BB962C8B-B14F-4D97-AF65-F5344CB8AC3E}">
        <p14:creationId xmlns:p14="http://schemas.microsoft.com/office/powerpoint/2010/main" val="4170268218"/>
      </p:ext>
    </p:extLst>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50" presetClass="entr" presetSubtype="0" decel="10000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strVal val="#ppt_w+.3"/>
                                          </p:val>
                                        </p:tav>
                                        <p:tav tm="100000">
                                          <p:val>
                                            <p:strVal val="#ppt_w"/>
                                          </p:val>
                                        </p:tav>
                                      </p:tavLst>
                                    </p:anim>
                                    <p:anim calcmode="lin" valueType="num">
                                      <p:cBhvr>
                                        <p:cTn id="11" dur="1000" fill="hold"/>
                                        <p:tgtEl>
                                          <p:spTgt spid="5"/>
                                        </p:tgtEl>
                                        <p:attrNameLst>
                                          <p:attrName>ppt_h</p:attrName>
                                        </p:attrNameLst>
                                      </p:cBhvr>
                                      <p:tavLst>
                                        <p:tav tm="0">
                                          <p:val>
                                            <p:strVal val="#ppt_h"/>
                                          </p:val>
                                        </p:tav>
                                        <p:tav tm="100000">
                                          <p:val>
                                            <p:strVal val="#ppt_h"/>
                                          </p:val>
                                        </p:tav>
                                      </p:tavLst>
                                    </p:anim>
                                    <p:animEffect transition="in" filter="fade">
                                      <p:cBhvr>
                                        <p:cTn id="12" dur="1000"/>
                                        <p:tgtEl>
                                          <p:spTgt spid="5"/>
                                        </p:tgtEl>
                                      </p:cBhvr>
                                    </p:animEffect>
                                  </p:childTnLst>
                                </p:cTn>
                              </p:par>
                            </p:childTnLst>
                          </p:cTn>
                        </p:par>
                        <p:par>
                          <p:cTn id="13" fill="hold">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1000" fill="hold"/>
                                        <p:tgtEl>
                                          <p:spTgt spid="35"/>
                                        </p:tgtEl>
                                        <p:attrNameLst>
                                          <p:attrName>ppt_w</p:attrName>
                                        </p:attrNameLst>
                                      </p:cBhvr>
                                      <p:tavLst>
                                        <p:tav tm="0">
                                          <p:val>
                                            <p:strVal val="#ppt_w+.3"/>
                                          </p:val>
                                        </p:tav>
                                        <p:tav tm="100000">
                                          <p:val>
                                            <p:strVal val="#ppt_w"/>
                                          </p:val>
                                        </p:tav>
                                      </p:tavLst>
                                    </p:anim>
                                    <p:anim calcmode="lin" valueType="num">
                                      <p:cBhvr>
                                        <p:cTn id="17" dur="1000" fill="hold"/>
                                        <p:tgtEl>
                                          <p:spTgt spid="35"/>
                                        </p:tgtEl>
                                        <p:attrNameLst>
                                          <p:attrName>ppt_h</p:attrName>
                                        </p:attrNameLst>
                                      </p:cBhvr>
                                      <p:tavLst>
                                        <p:tav tm="0">
                                          <p:val>
                                            <p:strVal val="#ppt_h"/>
                                          </p:val>
                                        </p:tav>
                                        <p:tav tm="100000">
                                          <p:val>
                                            <p:strVal val="#ppt_h"/>
                                          </p:val>
                                        </p:tav>
                                      </p:tavLst>
                                    </p:anim>
                                    <p:animEffect transition="in" filter="fade">
                                      <p:cBhvr>
                                        <p:cTn id="18" dur="1000"/>
                                        <p:tgtEl>
                                          <p:spTgt spid="35"/>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
                                        </p:tgtEl>
                                        <p:attrNameLst>
                                          <p:attrName>ppt_y</p:attrName>
                                        </p:attrNameLst>
                                      </p:cBhvr>
                                      <p:tavLst>
                                        <p:tav tm="0">
                                          <p:val>
                                            <p:strVal val="#ppt_y"/>
                                          </p:val>
                                        </p:tav>
                                        <p:tav tm="100000">
                                          <p:val>
                                            <p:strVal val="#ppt_y"/>
                                          </p:val>
                                        </p:tav>
                                      </p:tavLst>
                                    </p:anim>
                                    <p:anim calcmode="lin" valueType="num">
                                      <p:cBhvr>
                                        <p:cTn id="2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
                                        </p:tgtEl>
                                      </p:cBhvr>
                                    </p:animEffect>
                                  </p:childTnLst>
                                </p:cTn>
                              </p:par>
                            </p:childTnLst>
                          </p:cTn>
                        </p:par>
                        <p:par>
                          <p:cTn id="27" fill="hold">
                            <p:stCondLst>
                              <p:cond delay="2700"/>
                            </p:stCondLst>
                            <p:childTnLst>
                              <p:par>
                                <p:cTn id="28" presetID="42"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par>
                          <p:cTn id="33" fill="hold">
                            <p:stCondLst>
                              <p:cond delay="3700"/>
                            </p:stCondLst>
                            <p:childTnLst>
                              <p:par>
                                <p:cTn id="34" presetID="53" presetClass="entr" presetSubtype="16"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500" fill="hold"/>
                                        <p:tgtEl>
                                          <p:spTgt spid="39"/>
                                        </p:tgtEl>
                                        <p:attrNameLst>
                                          <p:attrName>ppt_w</p:attrName>
                                        </p:attrNameLst>
                                      </p:cBhvr>
                                      <p:tavLst>
                                        <p:tav tm="0">
                                          <p:val>
                                            <p:fltVal val="0"/>
                                          </p:val>
                                        </p:tav>
                                        <p:tav tm="100000">
                                          <p:val>
                                            <p:strVal val="#ppt_w"/>
                                          </p:val>
                                        </p:tav>
                                      </p:tavLst>
                                    </p:anim>
                                    <p:anim calcmode="lin" valueType="num">
                                      <p:cBhvr>
                                        <p:cTn id="37" dur="500" fill="hold"/>
                                        <p:tgtEl>
                                          <p:spTgt spid="39"/>
                                        </p:tgtEl>
                                        <p:attrNameLst>
                                          <p:attrName>ppt_h</p:attrName>
                                        </p:attrNameLst>
                                      </p:cBhvr>
                                      <p:tavLst>
                                        <p:tav tm="0">
                                          <p:val>
                                            <p:fltVal val="0"/>
                                          </p:val>
                                        </p:tav>
                                        <p:tav tm="100000">
                                          <p:val>
                                            <p:strVal val="#ppt_h"/>
                                          </p:val>
                                        </p:tav>
                                      </p:tavLst>
                                    </p:anim>
                                    <p:animEffect transition="in" filter="fade">
                                      <p:cBhvr>
                                        <p:cTn id="38" dur="500"/>
                                        <p:tgtEl>
                                          <p:spTgt spid="39"/>
                                        </p:tgtEl>
                                      </p:cBhvr>
                                    </p:animEffect>
                                  </p:childTnLst>
                                </p:cTn>
                              </p:par>
                              <p:par>
                                <p:cTn id="39" presetID="53" presetClass="entr" presetSubtype="16"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Effect transition="in" filter="fade">
                                      <p:cBhvr>
                                        <p:cTn id="43" dur="500"/>
                                        <p:tgtEl>
                                          <p:spTgt spid="42"/>
                                        </p:tgtEl>
                                      </p:cBhvr>
                                    </p:animEffect>
                                  </p:childTnLst>
                                </p:cTn>
                              </p:par>
                              <p:par>
                                <p:cTn id="44" presetID="53" presetClass="entr" presetSubtype="16" fill="hold" nodeType="with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p:cTn id="46" dur="500" fill="hold"/>
                                        <p:tgtEl>
                                          <p:spTgt spid="45"/>
                                        </p:tgtEl>
                                        <p:attrNameLst>
                                          <p:attrName>ppt_w</p:attrName>
                                        </p:attrNameLst>
                                      </p:cBhvr>
                                      <p:tavLst>
                                        <p:tav tm="0">
                                          <p:val>
                                            <p:fltVal val="0"/>
                                          </p:val>
                                        </p:tav>
                                        <p:tav tm="100000">
                                          <p:val>
                                            <p:strVal val="#ppt_w"/>
                                          </p:val>
                                        </p:tav>
                                      </p:tavLst>
                                    </p:anim>
                                    <p:anim calcmode="lin" valueType="num">
                                      <p:cBhvr>
                                        <p:cTn id="47" dur="500" fill="hold"/>
                                        <p:tgtEl>
                                          <p:spTgt spid="45"/>
                                        </p:tgtEl>
                                        <p:attrNameLst>
                                          <p:attrName>ppt_h</p:attrName>
                                        </p:attrNameLst>
                                      </p:cBhvr>
                                      <p:tavLst>
                                        <p:tav tm="0">
                                          <p:val>
                                            <p:fltVal val="0"/>
                                          </p:val>
                                        </p:tav>
                                        <p:tav tm="100000">
                                          <p:val>
                                            <p:strVal val="#ppt_h"/>
                                          </p:val>
                                        </p:tav>
                                      </p:tavLst>
                                    </p:anim>
                                    <p:animEffect transition="in" filter="fade">
                                      <p:cBhvr>
                                        <p:cTn id="48" dur="500"/>
                                        <p:tgtEl>
                                          <p:spTgt spid="45"/>
                                        </p:tgtEl>
                                      </p:cBhvr>
                                    </p:animEffect>
                                  </p:childTnLst>
                                </p:cTn>
                              </p:par>
                              <p:par>
                                <p:cTn id="49" presetID="53" presetClass="entr" presetSubtype="16"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p:cTn id="51" dur="500" fill="hold"/>
                                        <p:tgtEl>
                                          <p:spTgt spid="49"/>
                                        </p:tgtEl>
                                        <p:attrNameLst>
                                          <p:attrName>ppt_w</p:attrName>
                                        </p:attrNameLst>
                                      </p:cBhvr>
                                      <p:tavLst>
                                        <p:tav tm="0">
                                          <p:val>
                                            <p:fltVal val="0"/>
                                          </p:val>
                                        </p:tav>
                                        <p:tav tm="100000">
                                          <p:val>
                                            <p:strVal val="#ppt_w"/>
                                          </p:val>
                                        </p:tav>
                                      </p:tavLst>
                                    </p:anim>
                                    <p:anim calcmode="lin" valueType="num">
                                      <p:cBhvr>
                                        <p:cTn id="52" dur="500" fill="hold"/>
                                        <p:tgtEl>
                                          <p:spTgt spid="49"/>
                                        </p:tgtEl>
                                        <p:attrNameLst>
                                          <p:attrName>ppt_h</p:attrName>
                                        </p:attrNameLst>
                                      </p:cBhvr>
                                      <p:tavLst>
                                        <p:tav tm="0">
                                          <p:val>
                                            <p:fltVal val="0"/>
                                          </p:val>
                                        </p:tav>
                                        <p:tav tm="100000">
                                          <p:val>
                                            <p:strVal val="#ppt_h"/>
                                          </p:val>
                                        </p:tav>
                                      </p:tavLst>
                                    </p:anim>
                                    <p:animEffect transition="in" filter="fade">
                                      <p:cBhvr>
                                        <p:cTn id="53" dur="500"/>
                                        <p:tgtEl>
                                          <p:spTgt spid="49"/>
                                        </p:tgtEl>
                                      </p:cBhvr>
                                    </p:animEffect>
                                  </p:childTnLst>
                                </p:cTn>
                              </p:par>
                              <p:par>
                                <p:cTn id="54" presetID="53" presetClass="entr" presetSubtype="16" fill="hold" nodeType="with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Effect transition="in" filter="fade">
                                      <p:cBhvr>
                                        <p:cTn id="58" dur="500"/>
                                        <p:tgtEl>
                                          <p:spTgt spid="53"/>
                                        </p:tgtEl>
                                      </p:cBhvr>
                                    </p:animEffect>
                                  </p:childTnLst>
                                </p:cTn>
                              </p:par>
                            </p:childTnLst>
                          </p:cTn>
                        </p:par>
                        <p:par>
                          <p:cTn id="59" fill="hold">
                            <p:stCondLst>
                              <p:cond delay="4200"/>
                            </p:stCondLst>
                            <p:childTnLst>
                              <p:par>
                                <p:cTn id="60" presetID="17" presetClass="entr" presetSubtype="10"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strVal val="#ppt_h"/>
                                          </p:val>
                                        </p:tav>
                                        <p:tav tm="100000">
                                          <p:val>
                                            <p:strVal val="#ppt_h"/>
                                          </p:val>
                                        </p:tav>
                                      </p:tavLst>
                                    </p:anim>
                                  </p:childTnLst>
                                </p:cTn>
                              </p:par>
                            </p:childTnLst>
                          </p:cTn>
                        </p:par>
                        <p:par>
                          <p:cTn id="64" fill="hold">
                            <p:stCondLst>
                              <p:cond delay="4700"/>
                            </p:stCondLst>
                            <p:childTnLst>
                              <p:par>
                                <p:cTn id="65" presetID="17" presetClass="entr" presetSubtype="1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blinds(horizontal)">
                                      <p:cBhvr>
                                        <p:cTn id="73" dur="500"/>
                                        <p:tgtEl>
                                          <p:spTgt spid="10"/>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blinds(horizontal)">
                                      <p:cBhvr>
                                        <p:cTn id="7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7" repeatCount="indefinite" fill="hold" display="0">
                  <p:stCondLst>
                    <p:cond delay="indefinite"/>
                  </p:stCondLst>
                  <p:endCondLst>
                    <p:cond evt="onStopAudio" delay="0">
                      <p:tgtEl>
                        <p:sldTgt/>
                      </p:tgtEl>
                    </p:cond>
                  </p:endCondLst>
                </p:cTn>
                <p:tgtEl>
                  <p:spTgt spid="7"/>
                </p:tgtEl>
              </p:cMediaNode>
            </p:audio>
          </p:childTnLst>
        </p:cTn>
      </p:par>
    </p:tnLst>
    <p:bldLst>
      <p:bldP spid="3" grpId="0"/>
      <p:bldP spid="4" grpId="0"/>
      <p:bldP spid="10" grpId="0" bldLvl="0" animBg="1"/>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对角圆角矩形 4"/>
          <p:cNvSpPr/>
          <p:nvPr/>
        </p:nvSpPr>
        <p:spPr>
          <a:xfrm>
            <a:off x="262328" y="1736066"/>
            <a:ext cx="8686799" cy="1240155"/>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8" name="图片 7" descr="852"/>
          <p:cNvPicPr>
            <a:picLocks noChangeAspect="1"/>
          </p:cNvPicPr>
          <p:nvPr/>
        </p:nvPicPr>
        <p:blipFill>
          <a:blip r:embed="rId3"/>
          <a:stretch>
            <a:fillRect/>
          </a:stretch>
        </p:blipFill>
        <p:spPr>
          <a:xfrm>
            <a:off x="669925" y="802640"/>
            <a:ext cx="981075" cy="889635"/>
          </a:xfrm>
          <a:prstGeom prst="rect">
            <a:avLst/>
          </a:prstGeom>
        </p:spPr>
      </p:pic>
      <p:sp>
        <p:nvSpPr>
          <p:cNvPr id="10" name="文本框 9"/>
          <p:cNvSpPr txBox="1"/>
          <p:nvPr/>
        </p:nvSpPr>
        <p:spPr>
          <a:xfrm>
            <a:off x="359916" y="1971422"/>
            <a:ext cx="8589211" cy="769441"/>
          </a:xfrm>
          <a:prstGeom prst="rect">
            <a:avLst/>
          </a:prstGeom>
          <a:noFill/>
        </p:spPr>
        <p:txBody>
          <a:bodyPr wrap="none" rtlCol="0">
            <a:spAutoFit/>
          </a:bodyPr>
          <a:lstStyle/>
          <a:p>
            <a:r>
              <a:rPr lang="zh-CN" altLang="en-US" sz="4400" b="1" dirty="0">
                <a:solidFill>
                  <a:schemeClr val="bg1"/>
                </a:solidFill>
                <a:latin typeface="微软雅黑" panose="020B0503020204020204" charset="-122"/>
                <a:ea typeface="微软雅黑" panose="020B0503020204020204" charset="-122"/>
              </a:rPr>
              <a:t>任务三</a:t>
            </a:r>
            <a:r>
              <a:rPr lang="en-US" altLang="zh-CN" sz="4400" b="1" dirty="0">
                <a:solidFill>
                  <a:schemeClr val="bg1"/>
                </a:solidFill>
                <a:latin typeface="微软雅黑" panose="020B0503020204020204" charset="-122"/>
                <a:ea typeface="微软雅黑" panose="020B0503020204020204" charset="-122"/>
              </a:rPr>
              <a:t>   </a:t>
            </a:r>
            <a:r>
              <a:rPr lang="zh-CN" altLang="zh-CN" sz="4400" b="1" dirty="0">
                <a:solidFill>
                  <a:schemeClr val="bg1"/>
                </a:solidFill>
                <a:latin typeface="微软雅黑" panose="020B0503020204020204" charset="-122"/>
                <a:ea typeface="微软雅黑" panose="020B0503020204020204" charset="-122"/>
              </a:rPr>
              <a:t>老年人常用滴药操作技术</a:t>
            </a:r>
            <a:endParaRPr lang="zh-CN" altLang="en-US" sz="4400" b="1" dirty="0">
              <a:solidFill>
                <a:schemeClr val="bg1"/>
              </a:solidFill>
              <a:latin typeface="微软雅黑" panose="020B0503020204020204" charset="-122"/>
              <a:ea typeface="微软雅黑" panose="020B0503020204020204" charset="-122"/>
            </a:endParaRPr>
          </a:p>
        </p:txBody>
      </p:sp>
      <p:pic>
        <p:nvPicPr>
          <p:cNvPr id="9" name="图片 8" descr="852"/>
          <p:cNvPicPr>
            <a:picLocks noChangeAspect="1"/>
          </p:cNvPicPr>
          <p:nvPr/>
        </p:nvPicPr>
        <p:blipFill>
          <a:blip r:embed="rId3"/>
          <a:stretch>
            <a:fillRect/>
          </a:stretch>
        </p:blipFill>
        <p:spPr>
          <a:xfrm rot="15000000">
            <a:off x="3115945" y="300355"/>
            <a:ext cx="981075" cy="889635"/>
          </a:xfrm>
          <a:prstGeom prst="rect">
            <a:avLst/>
          </a:prstGeom>
        </p:spPr>
      </p:pic>
    </p:spTree>
    <p:extLst>
      <p:ext uri="{BB962C8B-B14F-4D97-AF65-F5344CB8AC3E}">
        <p14:creationId xmlns:p14="http://schemas.microsoft.com/office/powerpoint/2010/main" val="2755859020"/>
      </p:ext>
    </p:extLst>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45300" fill="hold" grpId="0" nodeType="withEffect">
                                  <p:stCondLst>
                                    <p:cond delay="75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750"/>
                            </p:stCondLst>
                            <p:childTnLst>
                              <p:par>
                                <p:cTn id="10" presetID="17" presetClass="entr" presetSubtype="1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childTnLst>
                                </p:cTn>
                              </p:par>
                            </p:childTnLst>
                          </p:cTn>
                        </p:par>
                        <p:par>
                          <p:cTn id="14" fill="hold">
                            <p:stCondLst>
                              <p:cond delay="2250"/>
                            </p:stCondLst>
                            <p:childTnLst>
                              <p:par>
                                <p:cTn id="15" presetID="17" presetClass="entr" presetSubtype="1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a:extLst>
              <a:ext uri="{FF2B5EF4-FFF2-40B4-BE49-F238E27FC236}">
                <a16:creationId xmlns:a16="http://schemas.microsoft.com/office/drawing/2014/main" id="{5DB21E17-2E9B-DC33-3837-6AC48F8519AC}"/>
              </a:ext>
            </a:extLst>
          </p:cNvPr>
          <p:cNvSpPr txBox="1"/>
          <p:nvPr/>
        </p:nvSpPr>
        <p:spPr>
          <a:xfrm>
            <a:off x="668655" y="66644"/>
            <a:ext cx="5852067" cy="369332"/>
          </a:xfrm>
          <a:prstGeom prst="rect">
            <a:avLst/>
          </a:prstGeom>
          <a:noFill/>
        </p:spPr>
        <p:txBody>
          <a:bodyPr wrap="square">
            <a:spAutoFit/>
          </a:bodyPr>
          <a:lstStyle/>
          <a:p>
            <a:r>
              <a:rPr lang="zh-CN" altLang="zh-CN" sz="1800" dirty="0">
                <a:solidFill>
                  <a:srgbClr val="FF7F7F"/>
                </a:solidFill>
                <a:latin typeface="微软雅黑" panose="020B0503020204020204" charset="-122"/>
                <a:ea typeface="微软雅黑" panose="020B0503020204020204" charset="-122"/>
              </a:rPr>
              <a:t>任务</a:t>
            </a:r>
            <a:r>
              <a:rPr lang="zh-CN" altLang="en-US" sz="1800" dirty="0">
                <a:solidFill>
                  <a:srgbClr val="FF7F7F"/>
                </a:solidFill>
                <a:latin typeface="微软雅黑" panose="020B0503020204020204" charset="-122"/>
                <a:ea typeface="微软雅黑" panose="020B0503020204020204" charset="-122"/>
              </a:rPr>
              <a:t>三  </a:t>
            </a:r>
            <a:r>
              <a:rPr lang="zh-CN" altLang="zh-CN" dirty="0">
                <a:solidFill>
                  <a:srgbClr val="FF7F7F"/>
                </a:solidFill>
                <a:latin typeface="微软雅黑" panose="020B0503020204020204" charset="-122"/>
                <a:ea typeface="微软雅黑" panose="020B0503020204020204" charset="-122"/>
              </a:rPr>
              <a:t>老年人常用滴药操作技术</a:t>
            </a:r>
          </a:p>
        </p:txBody>
      </p:sp>
      <p:sp>
        <p:nvSpPr>
          <p:cNvPr id="7" name="文本框 6">
            <a:extLst>
              <a:ext uri="{FF2B5EF4-FFF2-40B4-BE49-F238E27FC236}">
                <a16:creationId xmlns:a16="http://schemas.microsoft.com/office/drawing/2014/main" id="{4037A198-357F-9857-C1A6-BDC77501D4E3}"/>
              </a:ext>
            </a:extLst>
          </p:cNvPr>
          <p:cNvSpPr txBox="1"/>
          <p:nvPr/>
        </p:nvSpPr>
        <p:spPr>
          <a:xfrm>
            <a:off x="121920" y="496287"/>
            <a:ext cx="4572000" cy="369332"/>
          </a:xfrm>
          <a:prstGeom prst="rect">
            <a:avLst/>
          </a:prstGeom>
          <a:noFill/>
        </p:spPr>
        <p:txBody>
          <a:bodyPr wrap="square">
            <a:spAutoFit/>
          </a:bodyPr>
          <a:lstStyle/>
          <a:p>
            <a:r>
              <a:rPr lang="zh-CN" altLang="zh-CN" sz="1800" b="1" kern="100" dirty="0">
                <a:effectLst/>
                <a:ea typeface="宋体" panose="02010600030101010101" pitchFamily="2" charset="-122"/>
                <a:cs typeface="宋体" panose="02010600030101010101" pitchFamily="2" charset="-122"/>
              </a:rPr>
              <a:t>（一）为老年人滴眼药技术</a:t>
            </a:r>
            <a:endParaRPr lang="zh-CN" altLang="en-US" b="1" dirty="0"/>
          </a:p>
        </p:txBody>
      </p:sp>
      <p:sp>
        <p:nvSpPr>
          <p:cNvPr id="9" name="矩形: 圆角 8">
            <a:extLst>
              <a:ext uri="{FF2B5EF4-FFF2-40B4-BE49-F238E27FC236}">
                <a16:creationId xmlns:a16="http://schemas.microsoft.com/office/drawing/2014/main" id="{B85CA066-8C16-F37A-E805-2158AC2DC7EA}"/>
              </a:ext>
            </a:extLst>
          </p:cNvPr>
          <p:cNvSpPr/>
          <p:nvPr/>
        </p:nvSpPr>
        <p:spPr>
          <a:xfrm>
            <a:off x="668655" y="972016"/>
            <a:ext cx="7405943" cy="1388935"/>
          </a:xfrm>
          <a:prstGeom prst="roundRect">
            <a:avLst/>
          </a:prstGeom>
          <a:solidFill>
            <a:srgbClr val="FF9F9F"/>
          </a:solidFill>
          <a:ln>
            <a:solidFill>
              <a:srgbClr val="FF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zh-CN" sz="1800" kern="100" dirty="0">
                <a:effectLst/>
                <a:latin typeface="等线" panose="02010600030101010101" pitchFamily="2" charset="-122"/>
                <a:ea typeface="方正启体_Full"/>
                <a:cs typeface="Times New Roman" panose="02020603050405020304" pitchFamily="18" charset="0"/>
              </a:rPr>
              <a:t>【案例导入】</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00025" algn="l"/>
            <a: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t>王奶奶，</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72</a:t>
            </a:r>
            <a: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t>岁，近期右眼患结膜炎，遵医嘱要对王奶奶患眼用药，如果你是她的护理员，应该如何协助老人正确用药？</a:t>
            </a:r>
          </a:p>
        </p:txBody>
      </p:sp>
      <p:sp>
        <p:nvSpPr>
          <p:cNvPr id="13" name="文本框 12">
            <a:extLst>
              <a:ext uri="{FF2B5EF4-FFF2-40B4-BE49-F238E27FC236}">
                <a16:creationId xmlns:a16="http://schemas.microsoft.com/office/drawing/2014/main" id="{1E354F90-216F-B79E-F2EE-625E242FCAF8}"/>
              </a:ext>
            </a:extLst>
          </p:cNvPr>
          <p:cNvSpPr txBox="1"/>
          <p:nvPr/>
        </p:nvSpPr>
        <p:spPr>
          <a:xfrm>
            <a:off x="523053" y="2360951"/>
            <a:ext cx="7952292" cy="738664"/>
          </a:xfrm>
          <a:prstGeom prst="rect">
            <a:avLst/>
          </a:prstGeom>
          <a:noFill/>
        </p:spPr>
        <p:txBody>
          <a:bodyPr wrap="square">
            <a:spAutoFit/>
          </a:bodyPr>
          <a:lstStyle/>
          <a:p>
            <a:pPr indent="400050" algn="just"/>
            <a:r>
              <a:rPr lang="en-US" altLang="zh-CN" sz="1400" kern="100" dirty="0">
                <a:effectLst/>
                <a:latin typeface="宋体" panose="02010600030101010101" pitchFamily="2" charset="-122"/>
                <a:ea typeface="等线" panose="02010600030101010101" pitchFamily="2" charset="-122"/>
                <a:cs typeface="宋体" panose="02010600030101010101" pitchFamily="2" charset="-122"/>
              </a:rPr>
              <a:t>1.</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操作目的：</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1400" kern="100" dirty="0">
                <a:effectLst/>
                <a:latin typeface="宋体" panose="02010600030101010101" pitchFamily="2" charset="-122"/>
                <a:ea typeface="等线" panose="02010600030101010101" pitchFamily="2" charset="-122"/>
                <a:cs typeface="宋体" panose="02010600030101010101" pitchFamily="2" charset="-122"/>
              </a:rPr>
              <a:t>     </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将眼药水或眼药膏滴入结膜囊，达到杀菌、收敛、散瞳、缩瞳等治疗或诊断检查的目的。操作方法如</a:t>
            </a:r>
            <a:r>
              <a:rPr lang="zh-CN" altLang="en-US" sz="1400" kern="100" dirty="0">
                <a:effectLst/>
                <a:latin typeface="等线" panose="02010600030101010101" pitchFamily="2" charset="-122"/>
                <a:ea typeface="宋体" panose="02010600030101010101" pitchFamily="2" charset="-122"/>
                <a:cs typeface="宋体" panose="02010600030101010101" pitchFamily="2" charset="-122"/>
              </a:rPr>
              <a:t>：</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滴眼药水技术和滴眼药膏技术。</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5" name="图片 14">
            <a:extLst>
              <a:ext uri="{FF2B5EF4-FFF2-40B4-BE49-F238E27FC236}">
                <a16:creationId xmlns:a16="http://schemas.microsoft.com/office/drawing/2014/main" id="{D1F6E57D-F344-9A2F-DB36-CB70DEE04B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8793" y="3195716"/>
            <a:ext cx="1631430" cy="1713002"/>
          </a:xfrm>
          <a:prstGeom prst="rect">
            <a:avLst/>
          </a:prstGeom>
        </p:spPr>
      </p:pic>
      <p:pic>
        <p:nvPicPr>
          <p:cNvPr id="16" name="图片 15">
            <a:extLst>
              <a:ext uri="{FF2B5EF4-FFF2-40B4-BE49-F238E27FC236}">
                <a16:creationId xmlns:a16="http://schemas.microsoft.com/office/drawing/2014/main" id="{6064B9D0-E484-EC22-AA9B-EA39993A9D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34722" y="3195716"/>
            <a:ext cx="2286000" cy="1634490"/>
          </a:xfrm>
          <a:prstGeom prst="rect">
            <a:avLst/>
          </a:prstGeom>
        </p:spPr>
      </p:pic>
    </p:spTree>
    <p:extLst>
      <p:ext uri="{BB962C8B-B14F-4D97-AF65-F5344CB8AC3E}">
        <p14:creationId xmlns:p14="http://schemas.microsoft.com/office/powerpoint/2010/main" val="940205637"/>
      </p:ext>
    </p:extLst>
  </p:cSld>
  <p:clrMapOvr>
    <a:masterClrMapping/>
  </p:clrMapOvr>
  <p:transition advClick="0" advTm="6645">
    <p:comb/>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对角圆角矩形 4"/>
          <p:cNvSpPr/>
          <p:nvPr/>
        </p:nvSpPr>
        <p:spPr>
          <a:xfrm>
            <a:off x="1096891" y="1705289"/>
            <a:ext cx="6692703" cy="1240155"/>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8" name="图片 7" descr="852"/>
          <p:cNvPicPr>
            <a:picLocks noChangeAspect="1"/>
          </p:cNvPicPr>
          <p:nvPr/>
        </p:nvPicPr>
        <p:blipFill>
          <a:blip r:embed="rId3"/>
          <a:stretch>
            <a:fillRect/>
          </a:stretch>
        </p:blipFill>
        <p:spPr>
          <a:xfrm>
            <a:off x="669925" y="802640"/>
            <a:ext cx="981075" cy="889635"/>
          </a:xfrm>
          <a:prstGeom prst="rect">
            <a:avLst/>
          </a:prstGeom>
        </p:spPr>
      </p:pic>
      <p:sp>
        <p:nvSpPr>
          <p:cNvPr id="10" name="文本框 9"/>
          <p:cNvSpPr txBox="1"/>
          <p:nvPr/>
        </p:nvSpPr>
        <p:spPr>
          <a:xfrm>
            <a:off x="1499773" y="1971424"/>
            <a:ext cx="5771132" cy="707886"/>
          </a:xfrm>
          <a:prstGeom prst="rect">
            <a:avLst/>
          </a:prstGeom>
          <a:noFill/>
        </p:spPr>
        <p:txBody>
          <a:bodyPr wrap="none" rtlCol="0">
            <a:spAutoFit/>
          </a:bodyPr>
          <a:lstStyle/>
          <a:p>
            <a:pPr algn="l"/>
            <a:r>
              <a:rPr lang="zh-CN" altLang="en-US" sz="4000" b="1" dirty="0">
                <a:solidFill>
                  <a:schemeClr val="bg1"/>
                </a:solidFill>
                <a:latin typeface="微软雅黑" panose="020B0503020204020204" charset="-122"/>
                <a:ea typeface="微软雅黑" panose="020B0503020204020204" charset="-122"/>
              </a:rPr>
              <a:t>任务一</a:t>
            </a:r>
            <a:r>
              <a:rPr lang="en-US" altLang="zh-CN" sz="4000" b="1" dirty="0">
                <a:solidFill>
                  <a:schemeClr val="bg1"/>
                </a:solidFill>
                <a:latin typeface="微软雅黑" panose="020B0503020204020204" charset="-122"/>
                <a:ea typeface="微软雅黑" panose="020B0503020204020204" charset="-122"/>
              </a:rPr>
              <a:t>   </a:t>
            </a:r>
            <a:r>
              <a:rPr lang="zh-CN" altLang="en-US" sz="4000" b="1" dirty="0">
                <a:solidFill>
                  <a:schemeClr val="bg1"/>
                </a:solidFill>
                <a:latin typeface="微软雅黑" panose="020B0503020204020204" charset="-122"/>
                <a:ea typeface="微软雅黑" panose="020B0503020204020204" charset="-122"/>
              </a:rPr>
              <a:t>药物的基础知识</a:t>
            </a:r>
          </a:p>
        </p:txBody>
      </p:sp>
      <p:pic>
        <p:nvPicPr>
          <p:cNvPr id="9" name="图片 8" descr="852"/>
          <p:cNvPicPr>
            <a:picLocks noChangeAspect="1"/>
          </p:cNvPicPr>
          <p:nvPr/>
        </p:nvPicPr>
        <p:blipFill>
          <a:blip r:embed="rId3"/>
          <a:stretch>
            <a:fillRect/>
          </a:stretch>
        </p:blipFill>
        <p:spPr>
          <a:xfrm rot="15000000">
            <a:off x="3115945" y="300355"/>
            <a:ext cx="981075" cy="88963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45300" fill="hold" grpId="0" nodeType="withEffect">
                                  <p:stCondLst>
                                    <p:cond delay="75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750"/>
                            </p:stCondLst>
                            <p:childTnLst>
                              <p:par>
                                <p:cTn id="10" presetID="17" presetClass="entr" presetSubtype="1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childTnLst>
                                </p:cTn>
                              </p:par>
                            </p:childTnLst>
                          </p:cTn>
                        </p:par>
                        <p:par>
                          <p:cTn id="14" fill="hold">
                            <p:stCondLst>
                              <p:cond delay="2250"/>
                            </p:stCondLst>
                            <p:childTnLst>
                              <p:par>
                                <p:cTn id="15" presetID="17" presetClass="entr" presetSubtype="1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a:extLst>
              <a:ext uri="{FF2B5EF4-FFF2-40B4-BE49-F238E27FC236}">
                <a16:creationId xmlns:a16="http://schemas.microsoft.com/office/drawing/2014/main" id="{5DB21E17-2E9B-DC33-3837-6AC48F8519AC}"/>
              </a:ext>
            </a:extLst>
          </p:cNvPr>
          <p:cNvSpPr txBox="1"/>
          <p:nvPr/>
        </p:nvSpPr>
        <p:spPr>
          <a:xfrm>
            <a:off x="668655" y="66644"/>
            <a:ext cx="5852067" cy="369332"/>
          </a:xfrm>
          <a:prstGeom prst="rect">
            <a:avLst/>
          </a:prstGeom>
          <a:noFill/>
        </p:spPr>
        <p:txBody>
          <a:bodyPr wrap="square">
            <a:spAutoFit/>
          </a:bodyPr>
          <a:lstStyle/>
          <a:p>
            <a:r>
              <a:rPr lang="zh-CN" altLang="zh-CN" sz="1800" dirty="0">
                <a:solidFill>
                  <a:srgbClr val="FF7F7F"/>
                </a:solidFill>
                <a:latin typeface="微软雅黑" panose="020B0503020204020204" charset="-122"/>
                <a:ea typeface="微软雅黑" panose="020B0503020204020204" charset="-122"/>
              </a:rPr>
              <a:t>子任务</a:t>
            </a:r>
            <a:r>
              <a:rPr lang="zh-CN" altLang="en-US" sz="1800" dirty="0">
                <a:solidFill>
                  <a:srgbClr val="FF7F7F"/>
                </a:solidFill>
                <a:latin typeface="微软雅黑" panose="020B0503020204020204" charset="-122"/>
                <a:ea typeface="微软雅黑" panose="020B0503020204020204" charset="-122"/>
              </a:rPr>
              <a:t>三   </a:t>
            </a:r>
            <a:r>
              <a:rPr lang="zh-CN" altLang="zh-CN" sz="1800" dirty="0">
                <a:solidFill>
                  <a:srgbClr val="FF7F7F"/>
                </a:solidFill>
                <a:latin typeface="微软雅黑" panose="020B0503020204020204" charset="-122"/>
                <a:ea typeface="微软雅黑" panose="020B0503020204020204" charset="-122"/>
              </a:rPr>
              <a:t>为老年人进行眼</a:t>
            </a:r>
            <a:r>
              <a:rPr lang="zh-CN" altLang="en-US" sz="1800" dirty="0">
                <a:solidFill>
                  <a:srgbClr val="FF7F7F"/>
                </a:solidFill>
                <a:latin typeface="微软雅黑" panose="020B0503020204020204" charset="-122"/>
                <a:ea typeface="微软雅黑" panose="020B0503020204020204" charset="-122"/>
              </a:rPr>
              <a:t>药</a:t>
            </a:r>
            <a:r>
              <a:rPr lang="zh-CN" altLang="zh-CN" sz="1800" dirty="0">
                <a:solidFill>
                  <a:srgbClr val="FF7F7F"/>
                </a:solidFill>
                <a:latin typeface="微软雅黑" panose="020B0503020204020204" charset="-122"/>
                <a:ea typeface="微软雅黑" panose="020B0503020204020204" charset="-122"/>
              </a:rPr>
              <a:t>技术护理</a:t>
            </a:r>
          </a:p>
        </p:txBody>
      </p:sp>
      <p:sp>
        <p:nvSpPr>
          <p:cNvPr id="8" name="Rectangle 2">
            <a:extLst>
              <a:ext uri="{FF2B5EF4-FFF2-40B4-BE49-F238E27FC236}">
                <a16:creationId xmlns:a16="http://schemas.microsoft.com/office/drawing/2014/main" id="{A1BEFD25-3FFA-D53B-FF0D-C8BC48719B76}"/>
              </a:ext>
            </a:extLst>
          </p:cNvPr>
          <p:cNvSpPr>
            <a:spLocks noChangeArrowheads="1"/>
          </p:cNvSpPr>
          <p:nvPr/>
        </p:nvSpPr>
        <p:spPr bwMode="auto">
          <a:xfrm flipV="1">
            <a:off x="4834328" y="-1209645"/>
            <a:ext cx="703886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9" name="对象 8">
            <a:extLst>
              <a:ext uri="{FF2B5EF4-FFF2-40B4-BE49-F238E27FC236}">
                <a16:creationId xmlns:a16="http://schemas.microsoft.com/office/drawing/2014/main" id="{BE2E755E-5115-1FDD-68BF-35E0822E7788}"/>
              </a:ext>
            </a:extLst>
          </p:cNvPr>
          <p:cNvGraphicFramePr>
            <a:graphicFrameLocks noChangeAspect="1"/>
          </p:cNvGraphicFramePr>
          <p:nvPr>
            <p:extLst>
              <p:ext uri="{D42A27DB-BD31-4B8C-83A1-F6EECF244321}">
                <p14:modId xmlns:p14="http://schemas.microsoft.com/office/powerpoint/2010/main" val="2614599775"/>
              </p:ext>
            </p:extLst>
          </p:nvPr>
        </p:nvGraphicFramePr>
        <p:xfrm>
          <a:off x="4834328" y="149846"/>
          <a:ext cx="3878149" cy="4639805"/>
        </p:xfrm>
        <a:graphic>
          <a:graphicData uri="http://schemas.openxmlformats.org/presentationml/2006/ole">
            <mc:AlternateContent xmlns:mc="http://schemas.openxmlformats.org/markup-compatibility/2006">
              <mc:Choice xmlns:v="urn:schemas-microsoft-com:vml" Requires="v">
                <p:oleObj r:id="rId3" imgW="7256603" imgH="9533472" progId="Word.Document.8">
                  <p:embed/>
                </p:oleObj>
              </mc:Choice>
              <mc:Fallback>
                <p:oleObj r:id="rId3" imgW="7256603" imgH="9533472" progId="Word.Document.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34328" y="149846"/>
                        <a:ext cx="3878149" cy="4639805"/>
                      </a:xfrm>
                      <a:prstGeom prst="rect">
                        <a:avLst/>
                      </a:prstGeom>
                      <a:noFill/>
                      <a:ln>
                        <a:solidFill>
                          <a:schemeClr val="tx1"/>
                        </a:solidFill>
                      </a:ln>
                    </p:spPr>
                  </p:pic>
                </p:oleObj>
              </mc:Fallback>
            </mc:AlternateContent>
          </a:graphicData>
        </a:graphic>
      </p:graphicFrame>
      <p:pic>
        <p:nvPicPr>
          <p:cNvPr id="8194" name="Picture 2">
            <a:extLst>
              <a:ext uri="{FF2B5EF4-FFF2-40B4-BE49-F238E27FC236}">
                <a16:creationId xmlns:a16="http://schemas.microsoft.com/office/drawing/2014/main" id="{0A798515-6716-9B2F-4F47-BD8C2A6558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4909" y="1084051"/>
            <a:ext cx="4157091" cy="27713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851084"/>
      </p:ext>
    </p:extLst>
  </p:cSld>
  <p:clrMapOvr>
    <a:masterClrMapping/>
  </p:clrMapOvr>
  <p:transition advClick="0" advTm="6645">
    <p:comb/>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sp>
        <p:nvSpPr>
          <p:cNvPr id="3" name="文本框 2">
            <a:extLst>
              <a:ext uri="{FF2B5EF4-FFF2-40B4-BE49-F238E27FC236}">
                <a16:creationId xmlns:a16="http://schemas.microsoft.com/office/drawing/2014/main" id="{38880E4A-36A6-15A3-6C67-DAB6CB55EE47}"/>
              </a:ext>
            </a:extLst>
          </p:cNvPr>
          <p:cNvSpPr txBox="1"/>
          <p:nvPr/>
        </p:nvSpPr>
        <p:spPr>
          <a:xfrm>
            <a:off x="395287" y="609098"/>
            <a:ext cx="7856798" cy="2800767"/>
          </a:xfrm>
          <a:prstGeom prst="rect">
            <a:avLst/>
          </a:prstGeom>
          <a:noFill/>
        </p:spPr>
        <p:txBody>
          <a:bodyPr wrap="square">
            <a:spAutoFit/>
          </a:bodyPr>
          <a:lstStyle/>
          <a:p>
            <a:pPr indent="133350" algn="just"/>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【注意事项】</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400" kern="100" dirty="0">
                <a:effectLst/>
                <a:latin typeface="宋体" panose="02010600030101010101" pitchFamily="2" charset="-122"/>
                <a:ea typeface="等线" panose="02010600030101010101" pitchFamily="2" charset="-122"/>
                <a:cs typeface="宋体" panose="02010600030101010101" pitchFamily="2" charset="-122"/>
              </a:rPr>
              <a:t>1.</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若同时使用</a:t>
            </a:r>
            <a:r>
              <a:rPr lang="en-US" altLang="zh-CN" sz="1400" kern="100" dirty="0">
                <a:effectLst/>
                <a:latin typeface="等线" panose="02010600030101010101" pitchFamily="2" charset="-122"/>
                <a:ea typeface="宋体" panose="02010600030101010101" pitchFamily="2" charset="-122"/>
                <a:cs typeface="宋体" panose="02010600030101010101" pitchFamily="2" charset="-122"/>
              </a:rPr>
              <a:t>2</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种药液，宜间隔</a:t>
            </a:r>
            <a:r>
              <a:rPr lang="en-US" altLang="zh-CN" sz="1400" kern="100" dirty="0">
                <a:effectLst/>
                <a:latin typeface="等线" panose="02010600030101010101" pitchFamily="2" charset="-122"/>
                <a:ea typeface="宋体" panose="02010600030101010101" pitchFamily="2" charset="-122"/>
                <a:cs typeface="宋体" panose="02010600030101010101" pitchFamily="2" charset="-122"/>
              </a:rPr>
              <a:t>10min</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400" kern="100" dirty="0">
                <a:effectLst/>
                <a:latin typeface="宋体" panose="02010600030101010101" pitchFamily="2" charset="-122"/>
                <a:ea typeface="等线" panose="02010600030101010101" pitchFamily="2" charset="-122"/>
                <a:cs typeface="宋体" panose="02010600030101010101" pitchFamily="2" charset="-122"/>
              </a:rPr>
              <a:t>2.</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若使用阿托品、毒扁豆碱、毛果芸香碱等毒性的药液，滴后应用棉球压迫泪囊区</a:t>
            </a:r>
            <a:r>
              <a:rPr lang="en-US" altLang="zh-CN" sz="1400" kern="100" dirty="0">
                <a:effectLst/>
                <a:latin typeface="等线" panose="02010600030101010101" pitchFamily="2" charset="-122"/>
                <a:ea typeface="宋体" panose="02010600030101010101" pitchFamily="2" charset="-122"/>
                <a:cs typeface="宋体" panose="02010600030101010101" pitchFamily="2" charset="-122"/>
              </a:rPr>
              <a:t>2</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a:t>
            </a:r>
            <a:r>
              <a:rPr lang="en-US" altLang="zh-CN" sz="1400" kern="100" dirty="0">
                <a:effectLst/>
                <a:latin typeface="等线" panose="02010600030101010101" pitchFamily="2" charset="-122"/>
                <a:ea typeface="宋体" panose="02010600030101010101" pitchFamily="2" charset="-122"/>
                <a:cs typeface="宋体" panose="02010600030101010101" pitchFamily="2" charset="-122"/>
              </a:rPr>
              <a:t>3min</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，以免药液经泪道流入泪囊和鼻腔，经粘膜吸收后引起中毒反应。</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400" kern="100" dirty="0">
                <a:effectLst/>
                <a:latin typeface="宋体" panose="02010600030101010101" pitchFamily="2" charset="-122"/>
                <a:ea typeface="等线" panose="02010600030101010101" pitchFamily="2" charset="-122"/>
                <a:cs typeface="宋体" panose="02010600030101010101" pitchFamily="2" charset="-122"/>
              </a:rPr>
              <a:t>3.</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一般先滴右眼后滴左眼，以免用错药，如左眼病较轻，应先左后右，以免交叉感染。角膜有溃疡或眼部有外伤、眼球手术后，滴药后不可压迫眼球，也不可拉高上眼睑，最好使用一次性滴眼剂。</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400" kern="100" dirty="0">
                <a:effectLst/>
                <a:latin typeface="宋体" panose="02010600030101010101" pitchFamily="2" charset="-122"/>
                <a:ea typeface="等线" panose="02010600030101010101" pitchFamily="2" charset="-122"/>
                <a:cs typeface="宋体" panose="02010600030101010101" pitchFamily="2" charset="-122"/>
              </a:rPr>
              <a:t>4.</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如眼内分泌物过多，应先清理分泌物，再滴入或涂敷，否则会影响疗效。</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400" kern="100" dirty="0">
                <a:effectLst/>
                <a:latin typeface="宋体" panose="02010600030101010101" pitchFamily="2" charset="-122"/>
                <a:ea typeface="等线" panose="02010600030101010101" pitchFamily="2" charset="-122"/>
                <a:cs typeface="宋体" panose="02010600030101010101" pitchFamily="2" charset="-122"/>
              </a:rPr>
              <a:t>5.</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滴眼剂不宜多次打开使用，连续应用</a:t>
            </a:r>
            <a:r>
              <a:rPr lang="en-US" altLang="zh-CN" sz="1400" kern="100" dirty="0">
                <a:effectLst/>
                <a:latin typeface="等线" panose="02010600030101010101" pitchFamily="2" charset="-122"/>
                <a:ea typeface="宋体" panose="02010600030101010101" pitchFamily="2" charset="-122"/>
                <a:cs typeface="宋体" panose="02010600030101010101" pitchFamily="2" charset="-122"/>
              </a:rPr>
              <a:t>1</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个月不应再用，如药液出现浑浊或变色时，切勿再用。</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400" kern="100" dirty="0">
                <a:effectLst/>
                <a:latin typeface="宋体" panose="02010600030101010101" pitchFamily="2" charset="-122"/>
                <a:ea typeface="等线" panose="02010600030101010101" pitchFamily="2" charset="-122"/>
                <a:cs typeface="宋体" panose="02010600030101010101" pitchFamily="2" charset="-122"/>
              </a:rPr>
              <a:t>6.</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白天宜用滴眼剂滴眼，反复多次，临睡前应用眼膏剂涂敷，这样附着眼壁时间长，利于保持夜间的局部药物浓度。</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65020231"/>
      </p:ext>
    </p:extLst>
  </p:cSld>
  <p:clrMapOvr>
    <a:masterClrMapping/>
  </p:clrMapOvr>
  <p:transition advClick="0" advTm="6645">
    <p:comb/>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sp>
        <p:nvSpPr>
          <p:cNvPr id="10" name="文本框 9">
            <a:extLst>
              <a:ext uri="{FF2B5EF4-FFF2-40B4-BE49-F238E27FC236}">
                <a16:creationId xmlns:a16="http://schemas.microsoft.com/office/drawing/2014/main" id="{CD179023-9368-30DD-B7D3-3A0A2EABA451}"/>
              </a:ext>
            </a:extLst>
          </p:cNvPr>
          <p:cNvSpPr txBox="1"/>
          <p:nvPr/>
        </p:nvSpPr>
        <p:spPr>
          <a:xfrm>
            <a:off x="-442210" y="531110"/>
            <a:ext cx="4572000" cy="369332"/>
          </a:xfrm>
          <a:prstGeom prst="rect">
            <a:avLst/>
          </a:prstGeom>
          <a:noFill/>
        </p:spPr>
        <p:txBody>
          <a:bodyPr wrap="square">
            <a:spAutoFit/>
          </a:bodyPr>
          <a:lstStyle/>
          <a:p>
            <a:pPr algn="ctr"/>
            <a:r>
              <a:rPr lang="zh-CN" altLang="zh-CN" sz="1800" b="1" kern="100" dirty="0">
                <a:effectLst/>
                <a:latin typeface="等线" panose="02010600030101010101" pitchFamily="2" charset="-122"/>
                <a:ea typeface="宋体" panose="02010600030101010101" pitchFamily="2" charset="-122"/>
                <a:cs typeface="宋体" panose="02010600030101010101" pitchFamily="2" charset="-122"/>
              </a:rPr>
              <a:t>（二）为老年人滴耳药技术</a:t>
            </a:r>
            <a:endParaRPr lang="zh-CN" altLang="en-US" sz="1800" b="1" dirty="0"/>
          </a:p>
        </p:txBody>
      </p:sp>
      <p:sp>
        <p:nvSpPr>
          <p:cNvPr id="12" name="矩形: 圆角 11">
            <a:extLst>
              <a:ext uri="{FF2B5EF4-FFF2-40B4-BE49-F238E27FC236}">
                <a16:creationId xmlns:a16="http://schemas.microsoft.com/office/drawing/2014/main" id="{7D95F011-9393-47F0-A5DE-62BF39E1ABE4}"/>
              </a:ext>
            </a:extLst>
          </p:cNvPr>
          <p:cNvSpPr/>
          <p:nvPr/>
        </p:nvSpPr>
        <p:spPr>
          <a:xfrm>
            <a:off x="668655" y="972016"/>
            <a:ext cx="7405943" cy="1388935"/>
          </a:xfrm>
          <a:prstGeom prst="roundRect">
            <a:avLst/>
          </a:prstGeom>
          <a:solidFill>
            <a:srgbClr val="FF9F9F"/>
          </a:solidFill>
          <a:ln>
            <a:solidFill>
              <a:srgbClr val="FF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zh-CN" sz="1800" kern="100" dirty="0">
                <a:effectLst/>
                <a:latin typeface="等线" panose="02010600030101010101" pitchFamily="2" charset="-122"/>
                <a:ea typeface="方正启体_Full"/>
                <a:cs typeface="Times New Roman" panose="02020603050405020304" pitchFamily="18" charset="0"/>
              </a:rPr>
              <a:t>【案例导入】</a:t>
            </a:r>
            <a:endParaRPr lang="en-US" altLang="zh-CN" sz="1800" kern="100" dirty="0">
              <a:effectLst/>
              <a:latin typeface="等线" panose="02010600030101010101" pitchFamily="2" charset="-122"/>
              <a:ea typeface="方正启体_Full"/>
              <a:cs typeface="Times New Roman" panose="02020603050405020304" pitchFamily="18" charset="0"/>
            </a:endParaRPr>
          </a:p>
          <a:p>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t>郑爷爷，</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68</a:t>
            </a:r>
            <a: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t>岁，今日因左耳朵疼痛去医院就诊，诊断为左耳急性化脓性中耳炎，遵医嘱要对王郑爷爷患耳用药，如果你是她的护理员，应该如何为正确用药？</a:t>
            </a:r>
          </a:p>
          <a:p>
            <a:pPr algn="l"/>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3" name="图片 12">
            <a:extLst>
              <a:ext uri="{FF2B5EF4-FFF2-40B4-BE49-F238E27FC236}">
                <a16:creationId xmlns:a16="http://schemas.microsoft.com/office/drawing/2014/main" id="{40B2F17B-ED50-7D44-4EE7-131B3B3750D9}"/>
              </a:ext>
            </a:extLst>
          </p:cNvPr>
          <p:cNvPicPr>
            <a:picLocks noChangeAspect="1"/>
          </p:cNvPicPr>
          <p:nvPr/>
        </p:nvPicPr>
        <p:blipFill>
          <a:blip r:embed="rId3"/>
          <a:stretch>
            <a:fillRect/>
          </a:stretch>
        </p:blipFill>
        <p:spPr>
          <a:xfrm>
            <a:off x="2004145" y="3012482"/>
            <a:ext cx="4371211" cy="1816765"/>
          </a:xfrm>
          <a:prstGeom prst="rect">
            <a:avLst/>
          </a:prstGeom>
        </p:spPr>
      </p:pic>
      <p:sp>
        <p:nvSpPr>
          <p:cNvPr id="15" name="文本框 14">
            <a:extLst>
              <a:ext uri="{FF2B5EF4-FFF2-40B4-BE49-F238E27FC236}">
                <a16:creationId xmlns:a16="http://schemas.microsoft.com/office/drawing/2014/main" id="{E8F64B16-518F-546E-E906-131F7E7BB571}"/>
              </a:ext>
            </a:extLst>
          </p:cNvPr>
          <p:cNvSpPr txBox="1"/>
          <p:nvPr/>
        </p:nvSpPr>
        <p:spPr>
          <a:xfrm>
            <a:off x="692972" y="2394329"/>
            <a:ext cx="7529133" cy="584775"/>
          </a:xfrm>
          <a:prstGeom prst="rect">
            <a:avLst/>
          </a:prstGeom>
          <a:noFill/>
        </p:spPr>
        <p:txBody>
          <a:bodyPr wrap="square">
            <a:spAutoFit/>
          </a:bodyPr>
          <a:lstStyle/>
          <a:p>
            <a:pPr indent="266700" algn="just"/>
            <a:r>
              <a:rPr lang="en-US" altLang="zh-CN" sz="1600" kern="100" dirty="0">
                <a:effectLst/>
                <a:latin typeface="宋体" panose="02010600030101010101" pitchFamily="2" charset="-122"/>
                <a:ea typeface="等线" panose="02010600030101010101" pitchFamily="2" charset="-122"/>
                <a:cs typeface="宋体" panose="02010600030101010101" pitchFamily="2" charset="-122"/>
              </a:rPr>
              <a:t>1.</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操作目的：</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r>
              <a:rPr lang="zh-CN" altLang="zh-CN" sz="1600" kern="100" dirty="0">
                <a:effectLst/>
                <a:ea typeface="宋体" panose="02010600030101010101" pitchFamily="2" charset="-122"/>
                <a:cs typeface="宋体" panose="02010600030101010101" pitchFamily="2" charset="-122"/>
              </a:rPr>
              <a:t>将药液滴入耳道，达到清洁耳道和消炎治疗等作用。</a:t>
            </a:r>
            <a:endParaRPr lang="zh-CN" altLang="en-US" sz="1600" dirty="0"/>
          </a:p>
        </p:txBody>
      </p:sp>
    </p:spTree>
    <p:extLst>
      <p:ext uri="{BB962C8B-B14F-4D97-AF65-F5344CB8AC3E}">
        <p14:creationId xmlns:p14="http://schemas.microsoft.com/office/powerpoint/2010/main" val="2898492224"/>
      </p:ext>
    </p:extLst>
  </p:cSld>
  <p:clrMapOvr>
    <a:masterClrMapping/>
  </p:clrMapOvr>
  <p:transition advClick="0" advTm="6645">
    <p:comb/>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sp>
        <p:nvSpPr>
          <p:cNvPr id="8" name="Rectangle 2">
            <a:extLst>
              <a:ext uri="{FF2B5EF4-FFF2-40B4-BE49-F238E27FC236}">
                <a16:creationId xmlns:a16="http://schemas.microsoft.com/office/drawing/2014/main" id="{13686E6D-73E9-D58D-B091-9DA3053E4F6A}"/>
              </a:ext>
            </a:extLst>
          </p:cNvPr>
          <p:cNvSpPr>
            <a:spLocks noChangeArrowheads="1"/>
          </p:cNvSpPr>
          <p:nvPr/>
        </p:nvSpPr>
        <p:spPr bwMode="auto">
          <a:xfrm flipV="1">
            <a:off x="4856775" y="-2700922"/>
            <a:ext cx="591810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11" name="对象 10">
            <a:extLst>
              <a:ext uri="{FF2B5EF4-FFF2-40B4-BE49-F238E27FC236}">
                <a16:creationId xmlns:a16="http://schemas.microsoft.com/office/drawing/2014/main" id="{45456BC9-8AC6-6301-1C75-371DF9B8A6C8}"/>
              </a:ext>
            </a:extLst>
          </p:cNvPr>
          <p:cNvGraphicFramePr>
            <a:graphicFrameLocks noChangeAspect="1"/>
          </p:cNvGraphicFramePr>
          <p:nvPr>
            <p:extLst>
              <p:ext uri="{D42A27DB-BD31-4B8C-83A1-F6EECF244321}">
                <p14:modId xmlns:p14="http://schemas.microsoft.com/office/powerpoint/2010/main" val="206693218"/>
              </p:ext>
            </p:extLst>
          </p:nvPr>
        </p:nvGraphicFramePr>
        <p:xfrm>
          <a:off x="5090812" y="149846"/>
          <a:ext cx="3595988" cy="4886763"/>
        </p:xfrm>
        <a:graphic>
          <a:graphicData uri="http://schemas.openxmlformats.org/presentationml/2006/ole">
            <mc:AlternateContent xmlns:mc="http://schemas.openxmlformats.org/markup-compatibility/2006">
              <mc:Choice xmlns:v="urn:schemas-microsoft-com:vml" Requires="v">
                <p:oleObj r:id="rId3" imgW="7065764" imgH="8847183" progId="Word.Document.8">
                  <p:embed/>
                </p:oleObj>
              </mc:Choice>
              <mc:Fallback>
                <p:oleObj r:id="rId3" imgW="7065764" imgH="8847183" progId="Word.Document.8">
                  <p:embed/>
                  <p:pic>
                    <p:nvPicPr>
                      <p:cNvPr id="9" name="对象 8">
                        <a:extLst>
                          <a:ext uri="{FF2B5EF4-FFF2-40B4-BE49-F238E27FC236}">
                            <a16:creationId xmlns:a16="http://schemas.microsoft.com/office/drawing/2014/main" id="{DE1BEA66-0E96-41E9-06F0-341F27B2E9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0812" y="149846"/>
                        <a:ext cx="3595988" cy="4886763"/>
                      </a:xfrm>
                      <a:prstGeom prst="rect">
                        <a:avLst/>
                      </a:prstGeom>
                      <a:noFill/>
                      <a:ln>
                        <a:solidFill>
                          <a:schemeClr val="tx1"/>
                        </a:solidFill>
                      </a:ln>
                    </p:spPr>
                  </p:pic>
                </p:oleObj>
              </mc:Fallback>
            </mc:AlternateContent>
          </a:graphicData>
        </a:graphic>
      </p:graphicFrame>
      <p:pic>
        <p:nvPicPr>
          <p:cNvPr id="9218" name="Picture 2">
            <a:extLst>
              <a:ext uri="{FF2B5EF4-FFF2-40B4-BE49-F238E27FC236}">
                <a16:creationId xmlns:a16="http://schemas.microsoft.com/office/drawing/2014/main" id="{D870E74D-C240-5C66-4FC9-C7D9E1E74F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683" y="951548"/>
            <a:ext cx="4076700" cy="3057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0140150"/>
      </p:ext>
    </p:extLst>
  </p:cSld>
  <p:clrMapOvr>
    <a:masterClrMapping/>
  </p:clrMapOvr>
  <p:transition advClick="0" advTm="6645">
    <p:comb/>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sp>
        <p:nvSpPr>
          <p:cNvPr id="3" name="文本框 2">
            <a:extLst>
              <a:ext uri="{FF2B5EF4-FFF2-40B4-BE49-F238E27FC236}">
                <a16:creationId xmlns:a16="http://schemas.microsoft.com/office/drawing/2014/main" id="{82FECD02-4954-A1FC-76E9-7158D177E35A}"/>
              </a:ext>
            </a:extLst>
          </p:cNvPr>
          <p:cNvSpPr txBox="1"/>
          <p:nvPr/>
        </p:nvSpPr>
        <p:spPr>
          <a:xfrm>
            <a:off x="395287" y="722877"/>
            <a:ext cx="7729382" cy="923330"/>
          </a:xfrm>
          <a:prstGeom prst="rect">
            <a:avLst/>
          </a:prstGeom>
          <a:noFill/>
        </p:spPr>
        <p:txBody>
          <a:bodyPr wrap="square">
            <a:spAutoFit/>
          </a:bodyPr>
          <a:lstStyle/>
          <a:p>
            <a:pPr indent="133350" algn="just"/>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【注意事项】</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1.</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滴药后叮嘱老人保持体位</a:t>
            </a: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1-2</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分钟，以利于药物吸收。</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2.</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老人有耳聋、耳道不通或耳膜穿孔，应通知医生，确认是否使用滴耳剂。</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8" name="Picture 2">
            <a:extLst>
              <a:ext uri="{FF2B5EF4-FFF2-40B4-BE49-F238E27FC236}">
                <a16:creationId xmlns:a16="http://schemas.microsoft.com/office/drawing/2014/main" id="{C2D6D264-C620-3843-4205-E258E73EBAF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3322" y="2330385"/>
            <a:ext cx="2652195" cy="2333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4580528"/>
      </p:ext>
    </p:extLst>
  </p:cSld>
  <p:clrMapOvr>
    <a:masterClrMapping/>
  </p:clrMapOvr>
  <p:transition advClick="0" advTm="6645">
    <p:comb/>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sp>
        <p:nvSpPr>
          <p:cNvPr id="3" name="文本框 2">
            <a:extLst>
              <a:ext uri="{FF2B5EF4-FFF2-40B4-BE49-F238E27FC236}">
                <a16:creationId xmlns:a16="http://schemas.microsoft.com/office/drawing/2014/main" id="{979E8781-6F9C-08E5-DCCD-22C83CD1817A}"/>
              </a:ext>
            </a:extLst>
          </p:cNvPr>
          <p:cNvSpPr txBox="1"/>
          <p:nvPr/>
        </p:nvSpPr>
        <p:spPr>
          <a:xfrm>
            <a:off x="577122" y="609812"/>
            <a:ext cx="4572000" cy="369332"/>
          </a:xfrm>
          <a:prstGeom prst="rect">
            <a:avLst/>
          </a:prstGeom>
          <a:noFill/>
        </p:spPr>
        <p:txBody>
          <a:bodyPr wrap="square">
            <a:spAutoFit/>
          </a:bodyPr>
          <a:lstStyle/>
          <a:p>
            <a:r>
              <a:rPr lang="zh-CN" altLang="en-US" sz="1800" b="1" kern="100" dirty="0">
                <a:effectLst/>
                <a:ea typeface="宋体" panose="02010600030101010101" pitchFamily="2" charset="-122"/>
                <a:cs typeface="宋体" panose="02010600030101010101" pitchFamily="2" charset="-122"/>
              </a:rPr>
              <a:t>（三）</a:t>
            </a:r>
            <a:r>
              <a:rPr lang="zh-CN" altLang="zh-CN" sz="1800" b="1" kern="100" dirty="0">
                <a:effectLst/>
                <a:ea typeface="宋体" panose="02010600030101010101" pitchFamily="2" charset="-122"/>
                <a:cs typeface="宋体" panose="02010600030101010101" pitchFamily="2" charset="-122"/>
              </a:rPr>
              <a:t>为老年人滴鼻技术</a:t>
            </a:r>
            <a:endParaRPr lang="zh-CN" altLang="en-US" b="1" dirty="0"/>
          </a:p>
        </p:txBody>
      </p:sp>
      <p:sp>
        <p:nvSpPr>
          <p:cNvPr id="9" name="矩形: 圆角 8">
            <a:extLst>
              <a:ext uri="{FF2B5EF4-FFF2-40B4-BE49-F238E27FC236}">
                <a16:creationId xmlns:a16="http://schemas.microsoft.com/office/drawing/2014/main" id="{BE482C49-9B1A-C4BE-5AB6-DFB18D83B85F}"/>
              </a:ext>
            </a:extLst>
          </p:cNvPr>
          <p:cNvSpPr/>
          <p:nvPr/>
        </p:nvSpPr>
        <p:spPr>
          <a:xfrm>
            <a:off x="668655" y="972017"/>
            <a:ext cx="7405943" cy="1201558"/>
          </a:xfrm>
          <a:prstGeom prst="roundRect">
            <a:avLst/>
          </a:prstGeom>
          <a:solidFill>
            <a:srgbClr val="FF9F9F"/>
          </a:solidFill>
          <a:ln>
            <a:solidFill>
              <a:srgbClr val="FF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00025"/>
            <a:r>
              <a:rPr lang="zh-CN" altLang="zh-CN" sz="1800" kern="100" dirty="0">
                <a:effectLst/>
                <a:latin typeface="等线" panose="02010600030101010101" pitchFamily="2" charset="-122"/>
                <a:ea typeface="方正启体_Full"/>
                <a:cs typeface="Times New Roman" panose="02020603050405020304" pitchFamily="18" charset="0"/>
              </a:rPr>
              <a:t>【案例导入】</a:t>
            </a:r>
            <a:endParaRPr lang="en-US" altLang="zh-CN" sz="1800" kern="100" dirty="0">
              <a:effectLst/>
              <a:latin typeface="等线" panose="02010600030101010101" pitchFamily="2" charset="-122"/>
              <a:ea typeface="方正启体_Full"/>
              <a:cs typeface="Times New Roman" panose="02020603050405020304" pitchFamily="18" charset="0"/>
            </a:endParaRPr>
          </a:p>
          <a:p>
            <a:pPr indent="200025" algn="l"/>
            <a: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t>武爷爷，</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75</a:t>
            </a:r>
            <a: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t>岁，因有慢性鼻窦炎近期急性发作，遵医嘱要对武爷爷使用药物治疗，如果你是她的护理员，应该如何为正确用药？</a:t>
            </a:r>
          </a:p>
        </p:txBody>
      </p:sp>
      <p:sp>
        <p:nvSpPr>
          <p:cNvPr id="11" name="文本框 10">
            <a:extLst>
              <a:ext uri="{FF2B5EF4-FFF2-40B4-BE49-F238E27FC236}">
                <a16:creationId xmlns:a16="http://schemas.microsoft.com/office/drawing/2014/main" id="{BFDE5D04-42E6-5407-0708-040F3E4A91D9}"/>
              </a:ext>
            </a:extLst>
          </p:cNvPr>
          <p:cNvSpPr txBox="1"/>
          <p:nvPr/>
        </p:nvSpPr>
        <p:spPr>
          <a:xfrm>
            <a:off x="523053" y="2173575"/>
            <a:ext cx="7744022" cy="646331"/>
          </a:xfrm>
          <a:prstGeom prst="rect">
            <a:avLst/>
          </a:prstGeom>
          <a:noFill/>
        </p:spPr>
        <p:txBody>
          <a:bodyPr wrap="square">
            <a:spAutoFit/>
          </a:bodyPr>
          <a:lstStyle/>
          <a:p>
            <a:pPr indent="266700" algn="just"/>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1.</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操作目的：</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治疗鼻窦炎、额窦炎、上颌窦炎等炎症，减少分泌物，减轻鼻塞等症状。</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id="{D217CAA9-261F-8CB3-730D-78DA8B3C519A}"/>
              </a:ext>
            </a:extLst>
          </p:cNvPr>
          <p:cNvPicPr>
            <a:picLocks noChangeAspect="1"/>
          </p:cNvPicPr>
          <p:nvPr/>
        </p:nvPicPr>
        <p:blipFill>
          <a:blip r:embed="rId3"/>
          <a:stretch>
            <a:fillRect/>
          </a:stretch>
        </p:blipFill>
        <p:spPr>
          <a:xfrm>
            <a:off x="2481787" y="2863855"/>
            <a:ext cx="3326902" cy="1849338"/>
          </a:xfrm>
          <a:prstGeom prst="rect">
            <a:avLst/>
          </a:prstGeom>
        </p:spPr>
      </p:pic>
      <p:sp>
        <p:nvSpPr>
          <p:cNvPr id="14" name="文本框 13">
            <a:extLst>
              <a:ext uri="{FF2B5EF4-FFF2-40B4-BE49-F238E27FC236}">
                <a16:creationId xmlns:a16="http://schemas.microsoft.com/office/drawing/2014/main" id="{F085D7E2-67D7-F91D-A2A3-995C02A85D8A}"/>
              </a:ext>
            </a:extLst>
          </p:cNvPr>
          <p:cNvSpPr txBox="1"/>
          <p:nvPr/>
        </p:nvSpPr>
        <p:spPr>
          <a:xfrm>
            <a:off x="3592539" y="4731489"/>
            <a:ext cx="4572000" cy="307777"/>
          </a:xfrm>
          <a:prstGeom prst="rect">
            <a:avLst/>
          </a:prstGeom>
          <a:noFill/>
        </p:spPr>
        <p:txBody>
          <a:bodyPr wrap="square">
            <a:spAutoFit/>
          </a:bodyPr>
          <a:lstStyle/>
          <a:p>
            <a:pPr algn="just"/>
            <a:r>
              <a:rPr lang="zh-CN" altLang="zh-CN" sz="1400" b="1" kern="100" dirty="0">
                <a:solidFill>
                  <a:srgbClr val="000000"/>
                </a:solidFill>
                <a:effectLst/>
                <a:latin typeface="等线 Light" panose="02010600030101010101" pitchFamily="2" charset="-122"/>
                <a:ea typeface="宋体" panose="02010600030101010101" pitchFamily="2" charset="-122"/>
                <a:cs typeface="宋体" panose="02010600030101010101" pitchFamily="2" charset="-122"/>
              </a:rPr>
              <a:t>滴鼻技术</a:t>
            </a:r>
            <a:endParaRPr lang="zh-CN" altLang="zh-CN" sz="1200" kern="100" dirty="0">
              <a:solidFill>
                <a:srgbClr val="000000"/>
              </a:solidFill>
              <a:effectLst/>
              <a:latin typeface="等线 Light" panose="02010600030101010101" pitchFamily="2" charset="-122"/>
              <a:ea typeface="等线 Light"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91306370"/>
      </p:ext>
    </p:extLst>
  </p:cSld>
  <p:clrMapOvr>
    <a:masterClrMapping/>
  </p:clrMapOvr>
  <p:transition advClick="0" advTm="6645">
    <p:comb/>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sp>
        <p:nvSpPr>
          <p:cNvPr id="8" name="Rectangle 2">
            <a:extLst>
              <a:ext uri="{FF2B5EF4-FFF2-40B4-BE49-F238E27FC236}">
                <a16:creationId xmlns:a16="http://schemas.microsoft.com/office/drawing/2014/main" id="{FD7B9776-DF6D-2439-BEA1-DA5097F01964}"/>
              </a:ext>
            </a:extLst>
          </p:cNvPr>
          <p:cNvSpPr>
            <a:spLocks noChangeArrowheads="1"/>
          </p:cNvSpPr>
          <p:nvPr/>
        </p:nvSpPr>
        <p:spPr bwMode="auto">
          <a:xfrm flipV="1">
            <a:off x="1199215" y="1364102"/>
            <a:ext cx="688973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2" name="Rectangle 4">
            <a:extLst>
              <a:ext uri="{FF2B5EF4-FFF2-40B4-BE49-F238E27FC236}">
                <a16:creationId xmlns:a16="http://schemas.microsoft.com/office/drawing/2014/main" id="{4BA8E6F3-54D3-2E9B-9ED4-F660A6D89BFE}"/>
              </a:ext>
            </a:extLst>
          </p:cNvPr>
          <p:cNvSpPr>
            <a:spLocks noChangeArrowheads="1"/>
          </p:cNvSpPr>
          <p:nvPr/>
        </p:nvSpPr>
        <p:spPr bwMode="auto">
          <a:xfrm>
            <a:off x="5040272" y="-191316"/>
            <a:ext cx="724880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13" name="对象 12">
            <a:extLst>
              <a:ext uri="{FF2B5EF4-FFF2-40B4-BE49-F238E27FC236}">
                <a16:creationId xmlns:a16="http://schemas.microsoft.com/office/drawing/2014/main" id="{B49CFCBE-EF9A-A01C-92C5-28DAE982909E}"/>
              </a:ext>
            </a:extLst>
          </p:cNvPr>
          <p:cNvGraphicFramePr>
            <a:graphicFrameLocks noChangeAspect="1"/>
          </p:cNvGraphicFramePr>
          <p:nvPr>
            <p:extLst>
              <p:ext uri="{D42A27DB-BD31-4B8C-83A1-F6EECF244321}">
                <p14:modId xmlns:p14="http://schemas.microsoft.com/office/powerpoint/2010/main" val="732890269"/>
              </p:ext>
            </p:extLst>
          </p:nvPr>
        </p:nvGraphicFramePr>
        <p:xfrm>
          <a:off x="5040271" y="89534"/>
          <a:ext cx="3906059" cy="4839081"/>
        </p:xfrm>
        <a:graphic>
          <a:graphicData uri="http://schemas.openxmlformats.org/presentationml/2006/ole">
            <mc:AlternateContent xmlns:mc="http://schemas.openxmlformats.org/markup-compatibility/2006">
              <mc:Choice xmlns:v="urn:schemas-microsoft-com:vml" Requires="v">
                <p:oleObj r:id="rId3" imgW="6939860" imgH="8273655" progId="Word.Document.8">
                  <p:embed/>
                </p:oleObj>
              </mc:Choice>
              <mc:Fallback>
                <p:oleObj r:id="rId3" imgW="6939860" imgH="8273655" progId="Word.Document.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0271" y="89534"/>
                        <a:ext cx="3906059" cy="4839081"/>
                      </a:xfrm>
                      <a:prstGeom prst="rect">
                        <a:avLst/>
                      </a:prstGeom>
                      <a:noFill/>
                      <a:ln>
                        <a:solidFill>
                          <a:schemeClr val="tx1"/>
                        </a:solidFill>
                      </a:ln>
                    </p:spPr>
                  </p:pic>
                </p:oleObj>
              </mc:Fallback>
            </mc:AlternateContent>
          </a:graphicData>
        </a:graphic>
      </p:graphicFrame>
      <p:pic>
        <p:nvPicPr>
          <p:cNvPr id="10242" name="Picture 2">
            <a:extLst>
              <a:ext uri="{FF2B5EF4-FFF2-40B4-BE49-F238E27FC236}">
                <a16:creationId xmlns:a16="http://schemas.microsoft.com/office/drawing/2014/main" id="{5EDD2CAF-6FE1-14A0-99A0-618CE05495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922973"/>
            <a:ext cx="4762500" cy="3571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7412082"/>
      </p:ext>
    </p:extLst>
  </p:cSld>
  <p:clrMapOvr>
    <a:masterClrMapping/>
  </p:clrMapOvr>
  <p:transition advClick="0" advTm="6645">
    <p:comb/>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sp>
        <p:nvSpPr>
          <p:cNvPr id="3" name="文本框 2">
            <a:extLst>
              <a:ext uri="{FF2B5EF4-FFF2-40B4-BE49-F238E27FC236}">
                <a16:creationId xmlns:a16="http://schemas.microsoft.com/office/drawing/2014/main" id="{52C8A555-2771-66B7-8084-A4B9A936F176}"/>
              </a:ext>
            </a:extLst>
          </p:cNvPr>
          <p:cNvSpPr txBox="1"/>
          <p:nvPr/>
        </p:nvSpPr>
        <p:spPr>
          <a:xfrm>
            <a:off x="395287" y="659329"/>
            <a:ext cx="8506918" cy="1200329"/>
          </a:xfrm>
          <a:prstGeom prst="rect">
            <a:avLst/>
          </a:prstGeom>
          <a:noFill/>
        </p:spPr>
        <p:txBody>
          <a:bodyPr wrap="square">
            <a:spAutoFit/>
          </a:bodyPr>
          <a:lstStyle/>
          <a:p>
            <a:pPr algn="just"/>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【注意事项】</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1.</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如果老年人鼻腔内有干痂，应先用温盐水清洗浸泡，等待干痂变软后取出再滴药。</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2.</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滴药后保持仰卧位</a:t>
            </a: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1-2</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分钟，以利于药物吸收。如果药液流入口中，可叮嘱老年人将其吐出。</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8" name="Picture 2">
            <a:extLst>
              <a:ext uri="{FF2B5EF4-FFF2-40B4-BE49-F238E27FC236}">
                <a16:creationId xmlns:a16="http://schemas.microsoft.com/office/drawing/2014/main" id="{8FCC3CED-3125-C040-52BC-22F7A68522B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21338" y="2421825"/>
            <a:ext cx="2652195" cy="2333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8802303"/>
      </p:ext>
    </p:extLst>
  </p:cSld>
  <p:clrMapOvr>
    <a:masterClrMapping/>
  </p:clrMapOvr>
  <p:transition advClick="0" advTm="6645">
    <p:comb/>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6937021" cy="707886"/>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子任务</a:t>
            </a:r>
            <a:r>
              <a:rPr lang="en-US" altLang="zh-CN" sz="2000" dirty="0">
                <a:solidFill>
                  <a:srgbClr val="FF7F7F"/>
                </a:solidFill>
                <a:latin typeface="微软雅黑" panose="020B0503020204020204" charset="-122"/>
                <a:ea typeface="微软雅黑" panose="020B0503020204020204" charset="-122"/>
              </a:rPr>
              <a:t>4  </a:t>
            </a:r>
            <a:r>
              <a:rPr lang="zh-CN" altLang="zh-CN" sz="2000" dirty="0">
                <a:solidFill>
                  <a:srgbClr val="FF7F7F"/>
                </a:solidFill>
                <a:latin typeface="微软雅黑" panose="020B0503020204020204" charset="-122"/>
                <a:ea typeface="微软雅黑" panose="020B0503020204020204" charset="-122"/>
              </a:rPr>
              <a:t>为</a:t>
            </a:r>
            <a:r>
              <a:rPr lang="en-US" altLang="zh-CN" sz="2000" dirty="0">
                <a:solidFill>
                  <a:srgbClr val="FF7F7F"/>
                </a:solidFill>
                <a:latin typeface="微软雅黑" panose="020B0503020204020204" charset="-122"/>
                <a:ea typeface="微软雅黑" panose="020B0503020204020204" charset="-122"/>
              </a:rPr>
              <a:t>I</a:t>
            </a:r>
            <a:r>
              <a:rPr lang="zh-CN" altLang="zh-CN" sz="2000" dirty="0">
                <a:solidFill>
                  <a:srgbClr val="FF7F7F"/>
                </a:solidFill>
                <a:latin typeface="微软雅黑" panose="020B0503020204020204" charset="-122"/>
                <a:ea typeface="微软雅黑" panose="020B0503020204020204" charset="-122"/>
              </a:rPr>
              <a:t>度压疮老年人使用乙醇预防压疮的护理技术</a:t>
            </a:r>
          </a:p>
          <a:p>
            <a:r>
              <a:rPr lang="en-US" altLang="zh-CN" sz="2000" dirty="0">
                <a:solidFill>
                  <a:srgbClr val="FF7F7F"/>
                </a:solidFill>
                <a:latin typeface="微软雅黑" panose="020B0503020204020204" charset="-122"/>
                <a:ea typeface="微软雅黑" panose="020B0503020204020204" charset="-122"/>
              </a:rPr>
              <a:t>  </a:t>
            </a:r>
            <a:endParaRPr lang="zh-CN" altLang="en-US" sz="2000" dirty="0">
              <a:solidFill>
                <a:srgbClr val="FF7F7F"/>
              </a:solidFill>
              <a:latin typeface="微软雅黑" panose="020B0503020204020204" charset="-122"/>
              <a:ea typeface="微软雅黑" panose="020B0503020204020204" charset="-122"/>
            </a:endParaRPr>
          </a:p>
        </p:txBody>
      </p:sp>
      <p:sp>
        <p:nvSpPr>
          <p:cNvPr id="3" name="文本框 2">
            <a:extLst>
              <a:ext uri="{FF2B5EF4-FFF2-40B4-BE49-F238E27FC236}">
                <a16:creationId xmlns:a16="http://schemas.microsoft.com/office/drawing/2014/main" id="{0FC8E370-E82E-5E96-B48A-F84C1947400B}"/>
              </a:ext>
            </a:extLst>
          </p:cNvPr>
          <p:cNvSpPr txBox="1"/>
          <p:nvPr/>
        </p:nvSpPr>
        <p:spPr>
          <a:xfrm>
            <a:off x="377525" y="525151"/>
            <a:ext cx="8388949" cy="784830"/>
          </a:xfrm>
          <a:prstGeom prst="rect">
            <a:avLst/>
          </a:prstGeom>
          <a:noFill/>
        </p:spPr>
        <p:txBody>
          <a:bodyPr wrap="square">
            <a:spAutoFit/>
          </a:bodyPr>
          <a:lstStyle/>
          <a:p>
            <a:pPr indent="266700" algn="l">
              <a:lnSpc>
                <a:spcPts val="1800"/>
              </a:lnSpc>
            </a:pP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压疮是长期卧床老年人或躯体移动障碍老年人皮肤易出现的最严重皮肤问题，具有发病率高、病程发展快、难以治愈及治愈后易复发的特点，是否发生压疮已经成为护理质量的评价指标之一。</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9" name="矩形: 圆角 8">
            <a:extLst>
              <a:ext uri="{FF2B5EF4-FFF2-40B4-BE49-F238E27FC236}">
                <a16:creationId xmlns:a16="http://schemas.microsoft.com/office/drawing/2014/main" id="{E45C8736-2D61-897A-89A0-C04A2EA1DB18}"/>
              </a:ext>
            </a:extLst>
          </p:cNvPr>
          <p:cNvSpPr/>
          <p:nvPr/>
        </p:nvSpPr>
        <p:spPr>
          <a:xfrm>
            <a:off x="668655" y="1370192"/>
            <a:ext cx="7405943" cy="1537900"/>
          </a:xfrm>
          <a:prstGeom prst="roundRect">
            <a:avLst/>
          </a:prstGeom>
          <a:solidFill>
            <a:srgbClr val="FF9F9F"/>
          </a:solidFill>
          <a:ln>
            <a:solidFill>
              <a:srgbClr val="FF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00025"/>
            <a:r>
              <a:rPr lang="zh-CN" altLang="zh-CN" sz="1800" kern="100" dirty="0">
                <a:effectLst/>
                <a:latin typeface="等线" panose="02010600030101010101" pitchFamily="2" charset="-122"/>
                <a:ea typeface="方正启体_Full"/>
                <a:cs typeface="Times New Roman" panose="02020603050405020304" pitchFamily="18" charset="0"/>
              </a:rPr>
              <a:t>【案例导入】</a:t>
            </a:r>
            <a:endParaRPr lang="en-US" altLang="zh-CN" sz="1800" kern="100" dirty="0">
              <a:effectLst/>
              <a:latin typeface="等线" panose="02010600030101010101" pitchFamily="2" charset="-122"/>
              <a:ea typeface="方正启体_Full"/>
              <a:cs typeface="Times New Roman" panose="02020603050405020304" pitchFamily="18" charset="0"/>
            </a:endParaRPr>
          </a:p>
          <a:p>
            <a:pPr indent="200025" algn="l"/>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t>张奶奶，</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75</a:t>
            </a:r>
            <a: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t>岁，因脑梗塞造成下肢瘫痪，大小便失禁，今日查房时发现老人骶尾部皮肤出现红、肿、麻木等现象，触及有痛感，按压皮肤时颜色短时间不能恢复正常。如果你是张奶奶的护理员，你如何对老人的情况采取争取的护理措施，防治压疮的恶化。</a:t>
            </a:r>
          </a:p>
        </p:txBody>
      </p:sp>
    </p:spTree>
    <p:extLst>
      <p:ext uri="{BB962C8B-B14F-4D97-AF65-F5344CB8AC3E}">
        <p14:creationId xmlns:p14="http://schemas.microsoft.com/office/powerpoint/2010/main" val="1859648391"/>
      </p:ext>
    </p:extLst>
  </p:cSld>
  <p:clrMapOvr>
    <a:masterClrMapping/>
  </p:clrMapOvr>
  <p:transition advClick="0" advTm="6645">
    <p:comb/>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a:extLst>
              <a:ext uri="{FF2B5EF4-FFF2-40B4-BE49-F238E27FC236}">
                <a16:creationId xmlns:a16="http://schemas.microsoft.com/office/drawing/2014/main" id="{775BD88A-9531-15F2-EFA8-28C61DE9B03F}"/>
              </a:ext>
            </a:extLst>
          </p:cNvPr>
          <p:cNvSpPr txBox="1"/>
          <p:nvPr/>
        </p:nvSpPr>
        <p:spPr>
          <a:xfrm>
            <a:off x="692972" y="72019"/>
            <a:ext cx="6937021" cy="707886"/>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子任务</a:t>
            </a:r>
            <a:r>
              <a:rPr lang="en-US" altLang="zh-CN" sz="2000" dirty="0">
                <a:solidFill>
                  <a:srgbClr val="FF7F7F"/>
                </a:solidFill>
                <a:latin typeface="微软雅黑" panose="020B0503020204020204" charset="-122"/>
                <a:ea typeface="微软雅黑" panose="020B0503020204020204" charset="-122"/>
              </a:rPr>
              <a:t>4  </a:t>
            </a:r>
            <a:r>
              <a:rPr lang="zh-CN" altLang="zh-CN" sz="2000" dirty="0">
                <a:solidFill>
                  <a:srgbClr val="FF7F7F"/>
                </a:solidFill>
                <a:latin typeface="微软雅黑" panose="020B0503020204020204" charset="-122"/>
                <a:ea typeface="微软雅黑" panose="020B0503020204020204" charset="-122"/>
              </a:rPr>
              <a:t>为</a:t>
            </a:r>
            <a:r>
              <a:rPr lang="en-US" altLang="zh-CN" sz="2000" dirty="0">
                <a:solidFill>
                  <a:srgbClr val="FF7F7F"/>
                </a:solidFill>
                <a:latin typeface="微软雅黑" panose="020B0503020204020204" charset="-122"/>
                <a:ea typeface="微软雅黑" panose="020B0503020204020204" charset="-122"/>
              </a:rPr>
              <a:t>I</a:t>
            </a:r>
            <a:r>
              <a:rPr lang="zh-CN" altLang="zh-CN" sz="2000" dirty="0">
                <a:solidFill>
                  <a:srgbClr val="FF7F7F"/>
                </a:solidFill>
                <a:latin typeface="微软雅黑" panose="020B0503020204020204" charset="-122"/>
                <a:ea typeface="微软雅黑" panose="020B0503020204020204" charset="-122"/>
              </a:rPr>
              <a:t>度压疮老年人使用乙醇预防压疮的护理技术</a:t>
            </a:r>
          </a:p>
          <a:p>
            <a:r>
              <a:rPr lang="en-US" altLang="zh-CN" sz="2000" dirty="0">
                <a:solidFill>
                  <a:srgbClr val="FF7F7F"/>
                </a:solidFill>
                <a:latin typeface="微软雅黑" panose="020B0503020204020204" charset="-122"/>
                <a:ea typeface="微软雅黑" panose="020B0503020204020204" charset="-122"/>
              </a:rPr>
              <a:t>  </a:t>
            </a:r>
            <a:endParaRPr lang="zh-CN" altLang="en-US" sz="2000" dirty="0">
              <a:solidFill>
                <a:srgbClr val="FF7F7F"/>
              </a:solidFill>
              <a:latin typeface="微软雅黑" panose="020B0503020204020204" charset="-122"/>
              <a:ea typeface="微软雅黑" panose="020B0503020204020204" charset="-122"/>
            </a:endParaRPr>
          </a:p>
        </p:txBody>
      </p:sp>
      <p:sp>
        <p:nvSpPr>
          <p:cNvPr id="9" name="文本框 8">
            <a:extLst>
              <a:ext uri="{FF2B5EF4-FFF2-40B4-BE49-F238E27FC236}">
                <a16:creationId xmlns:a16="http://schemas.microsoft.com/office/drawing/2014/main" id="{15B4CDA5-6E13-2140-7FF8-8CC4BB3778DE}"/>
              </a:ext>
            </a:extLst>
          </p:cNvPr>
          <p:cNvSpPr txBox="1"/>
          <p:nvPr/>
        </p:nvSpPr>
        <p:spPr>
          <a:xfrm>
            <a:off x="267523" y="713841"/>
            <a:ext cx="8666615" cy="557973"/>
          </a:xfrm>
          <a:prstGeom prst="rect">
            <a:avLst/>
          </a:prstGeom>
          <a:noFill/>
        </p:spPr>
        <p:txBody>
          <a:bodyPr wrap="square">
            <a:spAutoFit/>
          </a:bodyPr>
          <a:lstStyle/>
          <a:p>
            <a:pPr indent="406400" algn="l">
              <a:lnSpc>
                <a:spcPts val="1800"/>
              </a:lnSpc>
            </a:pPr>
            <a:r>
              <a:rPr lang="zh-CN" altLang="zh-CN" sz="2400" b="1" kern="100" dirty="0">
                <a:effectLst/>
                <a:latin typeface="等线" panose="02010600030101010101" pitchFamily="2" charset="-122"/>
                <a:ea typeface="宋体" panose="02010600030101010101" pitchFamily="2" charset="-122"/>
                <a:cs typeface="宋体" panose="02010600030101010101" pitchFamily="2" charset="-122"/>
              </a:rPr>
              <a:t>一、压疮的概念</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indent="276225" algn="l">
              <a:lnSpc>
                <a:spcPts val="1800"/>
              </a:lnSpc>
            </a:pP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F1F88F47-EF8E-6733-80A5-723AF0640ED2}"/>
              </a:ext>
            </a:extLst>
          </p:cNvPr>
          <p:cNvSpPr txBox="1"/>
          <p:nvPr/>
        </p:nvSpPr>
        <p:spPr>
          <a:xfrm>
            <a:off x="463092" y="1020198"/>
            <a:ext cx="8540971" cy="1754326"/>
          </a:xfrm>
          <a:prstGeom prst="rect">
            <a:avLst/>
          </a:prstGeom>
          <a:noFill/>
        </p:spPr>
        <p:txBody>
          <a:bodyPr wrap="square">
            <a:spAutoFit/>
          </a:bodyPr>
          <a:lstStyle/>
          <a:p>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       </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压疮是身体局部组织长期受压，造成局部组织血液循环障碍，持续缺血、缺氧，营养缺乏，致使皮肤失去正常功能而导致的组织破损和坏死。</a:t>
            </a:r>
            <a:b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b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      </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压疮本身并不是原发疾病，大多是由于其他原发病没能得到很好地护理而造成的皮肤损伤。一旦发生压疮，不仅给老年人带来痛苦、加重病情及延长疾病康复的时间，严重时还会因继发感染引起败血症而危及生命。因此，必须加强老年人皮肤护理，预防和减少压疮发生。</a:t>
            </a:r>
            <a:endParaRPr lang="zh-CN" altLang="en-US" dirty="0"/>
          </a:p>
        </p:txBody>
      </p:sp>
    </p:spTree>
    <p:extLst>
      <p:ext uri="{BB962C8B-B14F-4D97-AF65-F5344CB8AC3E}">
        <p14:creationId xmlns:p14="http://schemas.microsoft.com/office/powerpoint/2010/main" val="911617178"/>
      </p:ext>
    </p:extLst>
  </p:cSld>
  <p:clrMapOvr>
    <a:masterClrMapping/>
  </p:clrMapOvr>
  <p:transition advClick="0" advTm="6645">
    <p:comb/>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3F072679-3724-BBAE-892A-53C453BBEC13}"/>
              </a:ext>
            </a:extLst>
          </p:cNvPr>
          <p:cNvSpPr txBox="1"/>
          <p:nvPr/>
        </p:nvSpPr>
        <p:spPr>
          <a:xfrm>
            <a:off x="267778" y="1714849"/>
            <a:ext cx="4572000" cy="1713802"/>
          </a:xfrm>
          <a:prstGeom prst="rect">
            <a:avLst/>
          </a:prstGeom>
          <a:noFill/>
        </p:spPr>
        <p:txBody>
          <a:bodyPr wrap="square">
            <a:spAutoFit/>
          </a:bodyPr>
          <a:lstStyle/>
          <a:p>
            <a:pPr indent="266700" algn="l">
              <a:lnSpc>
                <a:spcPts val="1800"/>
              </a:lnSpc>
            </a:pPr>
            <a:r>
              <a:rPr lang="en-US" altLang="zh-CN" sz="1400" kern="100" dirty="0">
                <a:effectLst/>
                <a:latin typeface="等线" panose="02010600030101010101" pitchFamily="2" charset="-122"/>
                <a:ea typeface="宋体" panose="02010600030101010101" pitchFamily="2" charset="-122"/>
                <a:cs typeface="宋体" panose="02010600030101010101" pitchFamily="2" charset="-122"/>
              </a:rPr>
              <a:t>    </a:t>
            </a:r>
            <a:r>
              <a:rPr lang="zh-CN" altLang="zh-CN" sz="2000" kern="100" dirty="0">
                <a:effectLst/>
                <a:latin typeface="等线" panose="02010600030101010101" pitchFamily="2" charset="-122"/>
                <a:ea typeface="宋体" panose="02010600030101010101" pitchFamily="2" charset="-122"/>
                <a:cs typeface="宋体" panose="02010600030101010101" pitchFamily="2" charset="-122"/>
              </a:rPr>
              <a:t>药物在疾病预防、疾病诊断和疾病治疗过程中起着</a:t>
            </a:r>
            <a:r>
              <a:rPr lang="zh-CN" altLang="zh-CN" sz="20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重要</a:t>
            </a:r>
            <a:r>
              <a:rPr lang="zh-CN" altLang="zh-CN" sz="2000" kern="100" dirty="0">
                <a:effectLst/>
                <a:latin typeface="等线" panose="02010600030101010101" pitchFamily="2" charset="-122"/>
                <a:ea typeface="宋体" panose="02010600030101010101" pitchFamily="2" charset="-122"/>
                <a:cs typeface="宋体" panose="02010600030101010101" pitchFamily="2" charset="-122"/>
              </a:rPr>
              <a:t>的作用，护理人员在给老年人用药的过程中，应掌握老年人常用药物的保管方法、给药时间和途径等，严格遵守给药原则，对老年人进行全面、安全的用药护理，以达到药物治疗的最佳效果。</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6" name="组合 5">
            <a:extLst>
              <a:ext uri="{FF2B5EF4-FFF2-40B4-BE49-F238E27FC236}">
                <a16:creationId xmlns:a16="http://schemas.microsoft.com/office/drawing/2014/main" id="{8080157D-85A8-AA18-A528-0D9B421E77A2}"/>
              </a:ext>
            </a:extLst>
          </p:cNvPr>
          <p:cNvGrpSpPr/>
          <p:nvPr/>
        </p:nvGrpSpPr>
        <p:grpSpPr>
          <a:xfrm>
            <a:off x="122107" y="72019"/>
            <a:ext cx="5135880" cy="398780"/>
            <a:chOff x="162802" y="106676"/>
            <a:chExt cx="6847522" cy="590681"/>
          </a:xfrm>
        </p:grpSpPr>
        <p:sp>
          <p:nvSpPr>
            <p:cNvPr id="7" name="文本框 6">
              <a:extLst>
                <a:ext uri="{FF2B5EF4-FFF2-40B4-BE49-F238E27FC236}">
                  <a16:creationId xmlns:a16="http://schemas.microsoft.com/office/drawing/2014/main" id="{1BEA64A7-1EA8-FF62-8687-B63D7FCBF743}"/>
                </a:ext>
              </a:extLst>
            </p:cNvPr>
            <p:cNvSpPr txBox="1"/>
            <p:nvPr/>
          </p:nvSpPr>
          <p:spPr>
            <a:xfrm>
              <a:off x="923920" y="106676"/>
              <a:ext cx="6086404" cy="590681"/>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子任务</a:t>
              </a:r>
              <a:r>
                <a:rPr lang="en-US" altLang="zh-CN" sz="2000" b="0" dirty="0">
                  <a:solidFill>
                    <a:srgbClr val="FF7F7F"/>
                  </a:solidFill>
                  <a:latin typeface="微软雅黑" panose="020B0503020204020204" charset="-122"/>
                  <a:ea typeface="微软雅黑" panose="020B0503020204020204" charset="-122"/>
                </a:rPr>
                <a:t>1  </a:t>
              </a:r>
              <a:r>
                <a:rPr lang="zh-CN" altLang="en-US" sz="2000" b="0" dirty="0">
                  <a:solidFill>
                    <a:srgbClr val="FF7F7F"/>
                  </a:solidFill>
                  <a:latin typeface="微软雅黑" panose="020B0503020204020204" charset="-122"/>
                  <a:ea typeface="微软雅黑" panose="020B0503020204020204" charset="-122"/>
                </a:rPr>
                <a:t>药物的基础知识</a:t>
              </a:r>
            </a:p>
          </p:txBody>
        </p:sp>
        <p:grpSp>
          <p:nvGrpSpPr>
            <p:cNvPr id="8" name="组合 7">
              <a:extLst>
                <a:ext uri="{FF2B5EF4-FFF2-40B4-BE49-F238E27FC236}">
                  <a16:creationId xmlns:a16="http://schemas.microsoft.com/office/drawing/2014/main" id="{E98070D5-14B6-8177-856E-0E458032FEA6}"/>
                </a:ext>
              </a:extLst>
            </p:cNvPr>
            <p:cNvGrpSpPr/>
            <p:nvPr/>
          </p:nvGrpSpPr>
          <p:grpSpPr>
            <a:xfrm>
              <a:off x="162802" y="132600"/>
              <a:ext cx="729287" cy="445249"/>
              <a:chOff x="7304087" y="2314113"/>
              <a:chExt cx="1001487" cy="611434"/>
            </a:xfrm>
          </p:grpSpPr>
          <p:sp>
            <p:nvSpPr>
              <p:cNvPr id="9" name="对角圆角矩形 10">
                <a:extLst>
                  <a:ext uri="{FF2B5EF4-FFF2-40B4-BE49-F238E27FC236}">
                    <a16:creationId xmlns:a16="http://schemas.microsoft.com/office/drawing/2014/main" id="{3A700F5A-2664-0FE8-A0D0-C37B58682B52}"/>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0" name="图片 9">
                <a:extLst>
                  <a:ext uri="{FF2B5EF4-FFF2-40B4-BE49-F238E27FC236}">
                    <a16:creationId xmlns:a16="http://schemas.microsoft.com/office/drawing/2014/main" id="{99A8C7D5-7D17-37F2-E2BA-3319642D3DDA}"/>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pic>
        <p:nvPicPr>
          <p:cNvPr id="1026" name="Picture 2">
            <a:extLst>
              <a:ext uri="{FF2B5EF4-FFF2-40B4-BE49-F238E27FC236}">
                <a16:creationId xmlns:a16="http://schemas.microsoft.com/office/drawing/2014/main" id="{58003495-E7C7-7DDD-28B0-AF1D0D3E032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9778" y="1432663"/>
            <a:ext cx="4041648" cy="22781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6771578"/>
      </p:ext>
    </p:extLst>
  </p:cSld>
  <p:clrMapOvr>
    <a:masterClrMapping/>
  </p:clrMapOvr>
  <p:transition advClick="0" advTm="6645">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a:extLst>
              <a:ext uri="{FF2B5EF4-FFF2-40B4-BE49-F238E27FC236}">
                <a16:creationId xmlns:a16="http://schemas.microsoft.com/office/drawing/2014/main" id="{775BD88A-9531-15F2-EFA8-28C61DE9B03F}"/>
              </a:ext>
            </a:extLst>
          </p:cNvPr>
          <p:cNvSpPr txBox="1"/>
          <p:nvPr/>
        </p:nvSpPr>
        <p:spPr>
          <a:xfrm>
            <a:off x="692972" y="72019"/>
            <a:ext cx="6937021" cy="707886"/>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子任务</a:t>
            </a:r>
            <a:r>
              <a:rPr lang="en-US" altLang="zh-CN" sz="2000" dirty="0">
                <a:solidFill>
                  <a:srgbClr val="FF7F7F"/>
                </a:solidFill>
                <a:latin typeface="微软雅黑" panose="020B0503020204020204" charset="-122"/>
                <a:ea typeface="微软雅黑" panose="020B0503020204020204" charset="-122"/>
              </a:rPr>
              <a:t>4  </a:t>
            </a:r>
            <a:r>
              <a:rPr lang="zh-CN" altLang="zh-CN" sz="2000" dirty="0">
                <a:solidFill>
                  <a:srgbClr val="FF7F7F"/>
                </a:solidFill>
                <a:latin typeface="微软雅黑" panose="020B0503020204020204" charset="-122"/>
                <a:ea typeface="微软雅黑" panose="020B0503020204020204" charset="-122"/>
              </a:rPr>
              <a:t>为</a:t>
            </a:r>
            <a:r>
              <a:rPr lang="en-US" altLang="zh-CN" sz="2000" dirty="0">
                <a:solidFill>
                  <a:srgbClr val="FF7F7F"/>
                </a:solidFill>
                <a:latin typeface="微软雅黑" panose="020B0503020204020204" charset="-122"/>
                <a:ea typeface="微软雅黑" panose="020B0503020204020204" charset="-122"/>
              </a:rPr>
              <a:t>I</a:t>
            </a:r>
            <a:r>
              <a:rPr lang="zh-CN" altLang="zh-CN" sz="2000" dirty="0">
                <a:solidFill>
                  <a:srgbClr val="FF7F7F"/>
                </a:solidFill>
                <a:latin typeface="微软雅黑" panose="020B0503020204020204" charset="-122"/>
                <a:ea typeface="微软雅黑" panose="020B0503020204020204" charset="-122"/>
              </a:rPr>
              <a:t>度压疮老年人使用乙醇预防压疮的护理技术</a:t>
            </a:r>
          </a:p>
          <a:p>
            <a:r>
              <a:rPr lang="en-US" altLang="zh-CN" sz="2000" dirty="0">
                <a:solidFill>
                  <a:srgbClr val="FF7F7F"/>
                </a:solidFill>
                <a:latin typeface="微软雅黑" panose="020B0503020204020204" charset="-122"/>
                <a:ea typeface="微软雅黑" panose="020B0503020204020204" charset="-122"/>
              </a:rPr>
              <a:t>  </a:t>
            </a:r>
            <a:endParaRPr lang="zh-CN" altLang="en-US" sz="2000" dirty="0">
              <a:solidFill>
                <a:srgbClr val="FF7F7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5E2B91F1-01CB-15EB-36C9-3B2806585748}"/>
              </a:ext>
            </a:extLst>
          </p:cNvPr>
          <p:cNvSpPr txBox="1"/>
          <p:nvPr/>
        </p:nvSpPr>
        <p:spPr>
          <a:xfrm>
            <a:off x="395286" y="697082"/>
            <a:ext cx="8516365" cy="754053"/>
          </a:xfrm>
          <a:prstGeom prst="rect">
            <a:avLst/>
          </a:prstGeom>
          <a:noFill/>
        </p:spPr>
        <p:txBody>
          <a:bodyPr wrap="square">
            <a:spAutoFit/>
          </a:bodyPr>
          <a:lstStyle/>
          <a:p>
            <a:pPr indent="406400" algn="l">
              <a:lnSpc>
                <a:spcPts val="1800"/>
              </a:lnSpc>
            </a:pPr>
            <a:r>
              <a:rPr lang="zh-CN" altLang="zh-CN" sz="2000" b="1" kern="100" dirty="0">
                <a:effectLst/>
                <a:latin typeface="等线" panose="02010600030101010101" pitchFamily="2" charset="-122"/>
                <a:ea typeface="宋体" panose="02010600030101010101" pitchFamily="2" charset="-122"/>
                <a:cs typeface="宋体" panose="02010600030101010101" pitchFamily="2" charset="-122"/>
              </a:rPr>
              <a:t>二、压疮发生的原因</a:t>
            </a:r>
            <a:endParaRPr lang="zh-CN" altLang="zh-CN" sz="1200" b="1" kern="100" dirty="0">
              <a:effectLst/>
              <a:latin typeface="等线" panose="02010600030101010101" pitchFamily="2" charset="-122"/>
              <a:ea typeface="等线" panose="02010600030101010101" pitchFamily="2" charset="-122"/>
              <a:cs typeface="Times New Roman" panose="02020603050405020304" pitchFamily="18" charset="0"/>
            </a:endParaRPr>
          </a:p>
          <a:p>
            <a:r>
              <a:rPr lang="zh-CN" altLang="zh-CN" sz="1400" kern="100" dirty="0">
                <a:effectLst/>
                <a:ea typeface="宋体" panose="02010600030101010101" pitchFamily="2" charset="-122"/>
                <a:cs typeface="宋体" panose="02010600030101010101" pitchFamily="2" charset="-122"/>
              </a:rPr>
              <a:t>压疮的形成是一个复杂的病理过程，是局部和全身因素综合作用引起的皮肤组织的变形和坏死，发生的原因</a:t>
            </a:r>
            <a:endParaRPr lang="zh-CN" altLang="en-US" sz="1400" dirty="0"/>
          </a:p>
        </p:txBody>
      </p:sp>
      <p:sp>
        <p:nvSpPr>
          <p:cNvPr id="16" name="矩形 15">
            <a:extLst>
              <a:ext uri="{FF2B5EF4-FFF2-40B4-BE49-F238E27FC236}">
                <a16:creationId xmlns:a16="http://schemas.microsoft.com/office/drawing/2014/main" id="{BC8C4ECC-62C9-9BC6-97AC-2E0C16F71415}"/>
              </a:ext>
            </a:extLst>
          </p:cNvPr>
          <p:cNvSpPr/>
          <p:nvPr/>
        </p:nvSpPr>
        <p:spPr>
          <a:xfrm>
            <a:off x="3889948" y="4167266"/>
            <a:ext cx="3125449" cy="8338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id="{004F9CAA-CEE1-3490-43EF-DF177C6B2577}"/>
              </a:ext>
            </a:extLst>
          </p:cNvPr>
          <p:cNvPicPr>
            <a:picLocks noChangeAspect="1"/>
          </p:cNvPicPr>
          <p:nvPr/>
        </p:nvPicPr>
        <p:blipFill>
          <a:blip r:embed="rId3"/>
          <a:stretch>
            <a:fillRect/>
          </a:stretch>
        </p:blipFill>
        <p:spPr>
          <a:xfrm>
            <a:off x="1368139" y="1404968"/>
            <a:ext cx="5257514" cy="3153119"/>
          </a:xfrm>
          <a:prstGeom prst="rect">
            <a:avLst/>
          </a:prstGeom>
        </p:spPr>
      </p:pic>
    </p:spTree>
    <p:extLst>
      <p:ext uri="{BB962C8B-B14F-4D97-AF65-F5344CB8AC3E}">
        <p14:creationId xmlns:p14="http://schemas.microsoft.com/office/powerpoint/2010/main" val="1744778172"/>
      </p:ext>
    </p:extLst>
  </p:cSld>
  <p:clrMapOvr>
    <a:masterClrMapping/>
  </p:clrMapOvr>
  <p:transition advClick="0" advTm="6645">
    <p:comb/>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a:extLst>
              <a:ext uri="{FF2B5EF4-FFF2-40B4-BE49-F238E27FC236}">
                <a16:creationId xmlns:a16="http://schemas.microsoft.com/office/drawing/2014/main" id="{775BD88A-9531-15F2-EFA8-28C61DE9B03F}"/>
              </a:ext>
            </a:extLst>
          </p:cNvPr>
          <p:cNvSpPr txBox="1"/>
          <p:nvPr/>
        </p:nvSpPr>
        <p:spPr>
          <a:xfrm>
            <a:off x="692972" y="72019"/>
            <a:ext cx="6937021" cy="707886"/>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子任务</a:t>
            </a:r>
            <a:r>
              <a:rPr lang="en-US" altLang="zh-CN" sz="2000" dirty="0">
                <a:solidFill>
                  <a:srgbClr val="FF7F7F"/>
                </a:solidFill>
                <a:latin typeface="微软雅黑" panose="020B0503020204020204" charset="-122"/>
                <a:ea typeface="微软雅黑" panose="020B0503020204020204" charset="-122"/>
              </a:rPr>
              <a:t>4  </a:t>
            </a:r>
            <a:r>
              <a:rPr lang="zh-CN" altLang="zh-CN" sz="2000" dirty="0">
                <a:solidFill>
                  <a:srgbClr val="FF7F7F"/>
                </a:solidFill>
                <a:latin typeface="微软雅黑" panose="020B0503020204020204" charset="-122"/>
                <a:ea typeface="微软雅黑" panose="020B0503020204020204" charset="-122"/>
              </a:rPr>
              <a:t>为</a:t>
            </a:r>
            <a:r>
              <a:rPr lang="en-US" altLang="zh-CN" sz="2000" dirty="0">
                <a:solidFill>
                  <a:srgbClr val="FF7F7F"/>
                </a:solidFill>
                <a:latin typeface="微软雅黑" panose="020B0503020204020204" charset="-122"/>
                <a:ea typeface="微软雅黑" panose="020B0503020204020204" charset="-122"/>
              </a:rPr>
              <a:t>I</a:t>
            </a:r>
            <a:r>
              <a:rPr lang="zh-CN" altLang="zh-CN" sz="2000" dirty="0">
                <a:solidFill>
                  <a:srgbClr val="FF7F7F"/>
                </a:solidFill>
                <a:latin typeface="微软雅黑" panose="020B0503020204020204" charset="-122"/>
                <a:ea typeface="微软雅黑" panose="020B0503020204020204" charset="-122"/>
              </a:rPr>
              <a:t>度压疮老年人使用乙醇预防压疮的护理技术</a:t>
            </a:r>
          </a:p>
          <a:p>
            <a:r>
              <a:rPr lang="en-US" altLang="zh-CN" sz="2000" dirty="0">
                <a:solidFill>
                  <a:srgbClr val="FF7F7F"/>
                </a:solidFill>
                <a:latin typeface="微软雅黑" panose="020B0503020204020204" charset="-122"/>
                <a:ea typeface="微软雅黑" panose="020B0503020204020204" charset="-122"/>
              </a:rPr>
              <a:t>  </a:t>
            </a:r>
            <a:endParaRPr lang="zh-CN" altLang="en-US" sz="2000" dirty="0">
              <a:solidFill>
                <a:srgbClr val="FF7F7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78D13C00-351E-A4A5-B468-9A817C6DDB61}"/>
              </a:ext>
            </a:extLst>
          </p:cNvPr>
          <p:cNvSpPr txBox="1"/>
          <p:nvPr/>
        </p:nvSpPr>
        <p:spPr>
          <a:xfrm>
            <a:off x="395287" y="771257"/>
            <a:ext cx="7676916" cy="1892826"/>
          </a:xfrm>
          <a:prstGeom prst="rect">
            <a:avLst/>
          </a:prstGeom>
          <a:noFill/>
        </p:spPr>
        <p:txBody>
          <a:bodyPr wrap="square">
            <a:spAutoFit/>
          </a:bodyPr>
          <a:lstStyle/>
          <a:p>
            <a:pPr indent="203200" algn="l">
              <a:lnSpc>
                <a:spcPts val="1800"/>
              </a:lnSpc>
            </a:pPr>
            <a:r>
              <a:rPr lang="zh-CN" altLang="zh-CN" sz="2000" b="1" kern="100" dirty="0">
                <a:effectLst/>
                <a:latin typeface="等线" panose="02010600030101010101" pitchFamily="2" charset="-122"/>
                <a:ea typeface="宋体" panose="02010600030101010101" pitchFamily="2" charset="-122"/>
                <a:cs typeface="宋体" panose="02010600030101010101" pitchFamily="2" charset="-122"/>
              </a:rPr>
              <a:t>三、压疮的分期与护理</a:t>
            </a:r>
            <a:endParaRPr lang="zh-CN" altLang="zh-CN" sz="1200" b="1"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l">
              <a:lnSpc>
                <a:spcPts val="1800"/>
              </a:lnSpc>
            </a:pP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根据压疮的创面的严重程度和侵害深度，可将压疮分期，分为几期如表格</a:t>
            </a:r>
            <a:r>
              <a:rPr lang="en-US" altLang="zh-CN" sz="1400" kern="100" dirty="0">
                <a:solidFill>
                  <a:srgbClr val="000000"/>
                </a:solidFill>
                <a:effectLst/>
                <a:latin typeface="等线" panose="02010600030101010101" pitchFamily="2" charset="-122"/>
                <a:ea typeface="宋体" panose="02010600030101010101" pitchFamily="2" charset="-122"/>
                <a:cs typeface="宋体" panose="02010600030101010101" pitchFamily="2" charset="-122"/>
              </a:rPr>
              <a:t>2-7</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所示。压疮主要采取以局部治疗为主、全身治疗为辅的综合性疗措施。</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l">
              <a:lnSpc>
                <a:spcPts val="1800"/>
              </a:lnSpc>
            </a:pP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全身治疗主要是以积极治疗原发病，补充营养和进行全身抗感染治疗等。同时加强心理护理，消除不良心境，促进身体早日康复。</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r>
              <a:rPr lang="zh-CN" altLang="zh-CN" sz="1400" kern="100" dirty="0">
                <a:effectLst/>
                <a:ea typeface="宋体" panose="02010600030101010101" pitchFamily="2" charset="-122"/>
                <a:cs typeface="宋体" panose="02010600030101010101" pitchFamily="2" charset="-122"/>
              </a:rPr>
              <a:t>局部治疗与护理评估、测量并记录压疮的部位、大小（长、宽、深）、创面组织形态、渗出液、有无潜行或窦道、伤口边缘及周围皮肤状况等，对压疮的发展进行动态监测，根据压疮分期的不同和伤口情况采取针对性的治疗和护理措施。</a:t>
            </a:r>
            <a:endParaRPr lang="zh-CN" altLang="en-US" sz="1400" dirty="0"/>
          </a:p>
        </p:txBody>
      </p:sp>
      <p:pic>
        <p:nvPicPr>
          <p:cNvPr id="8" name="图片 7">
            <a:extLst>
              <a:ext uri="{FF2B5EF4-FFF2-40B4-BE49-F238E27FC236}">
                <a16:creationId xmlns:a16="http://schemas.microsoft.com/office/drawing/2014/main" id="{D7E47BB3-9C66-CE14-4A85-CB4BC02227F0}"/>
              </a:ext>
            </a:extLst>
          </p:cNvPr>
          <p:cNvPicPr>
            <a:picLocks noChangeAspect="1"/>
          </p:cNvPicPr>
          <p:nvPr/>
        </p:nvPicPr>
        <p:blipFill>
          <a:blip r:embed="rId3"/>
          <a:stretch>
            <a:fillRect/>
          </a:stretch>
        </p:blipFill>
        <p:spPr>
          <a:xfrm>
            <a:off x="2004543" y="2664083"/>
            <a:ext cx="4707753" cy="2114048"/>
          </a:xfrm>
          <a:prstGeom prst="rect">
            <a:avLst/>
          </a:prstGeom>
        </p:spPr>
      </p:pic>
    </p:spTree>
    <p:extLst>
      <p:ext uri="{BB962C8B-B14F-4D97-AF65-F5344CB8AC3E}">
        <p14:creationId xmlns:p14="http://schemas.microsoft.com/office/powerpoint/2010/main" val="2387360216"/>
      </p:ext>
    </p:extLst>
  </p:cSld>
  <p:clrMapOvr>
    <a:masterClrMapping/>
  </p:clrMapOvr>
  <p:transition advClick="0" advTm="6645">
    <p:comb/>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a:extLst>
              <a:ext uri="{FF2B5EF4-FFF2-40B4-BE49-F238E27FC236}">
                <a16:creationId xmlns:a16="http://schemas.microsoft.com/office/drawing/2014/main" id="{775BD88A-9531-15F2-EFA8-28C61DE9B03F}"/>
              </a:ext>
            </a:extLst>
          </p:cNvPr>
          <p:cNvSpPr txBox="1"/>
          <p:nvPr/>
        </p:nvSpPr>
        <p:spPr>
          <a:xfrm>
            <a:off x="692972" y="72019"/>
            <a:ext cx="6937021" cy="707886"/>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子任务</a:t>
            </a:r>
            <a:r>
              <a:rPr lang="en-US" altLang="zh-CN" sz="2000" dirty="0">
                <a:solidFill>
                  <a:srgbClr val="FF7F7F"/>
                </a:solidFill>
                <a:latin typeface="微软雅黑" panose="020B0503020204020204" charset="-122"/>
                <a:ea typeface="微软雅黑" panose="020B0503020204020204" charset="-122"/>
              </a:rPr>
              <a:t>4  </a:t>
            </a:r>
            <a:r>
              <a:rPr lang="zh-CN" altLang="zh-CN" sz="2000" dirty="0">
                <a:solidFill>
                  <a:srgbClr val="FF7F7F"/>
                </a:solidFill>
                <a:latin typeface="微软雅黑" panose="020B0503020204020204" charset="-122"/>
                <a:ea typeface="微软雅黑" panose="020B0503020204020204" charset="-122"/>
              </a:rPr>
              <a:t>为</a:t>
            </a:r>
            <a:r>
              <a:rPr lang="en-US" altLang="zh-CN" sz="2000" dirty="0">
                <a:solidFill>
                  <a:srgbClr val="FF7F7F"/>
                </a:solidFill>
                <a:latin typeface="微软雅黑" panose="020B0503020204020204" charset="-122"/>
                <a:ea typeface="微软雅黑" panose="020B0503020204020204" charset="-122"/>
              </a:rPr>
              <a:t>I</a:t>
            </a:r>
            <a:r>
              <a:rPr lang="zh-CN" altLang="zh-CN" sz="2000" dirty="0">
                <a:solidFill>
                  <a:srgbClr val="FF7F7F"/>
                </a:solidFill>
                <a:latin typeface="微软雅黑" panose="020B0503020204020204" charset="-122"/>
                <a:ea typeface="微软雅黑" panose="020B0503020204020204" charset="-122"/>
              </a:rPr>
              <a:t>度压疮老年人使用乙醇预防压疮的护理技术</a:t>
            </a:r>
          </a:p>
          <a:p>
            <a:r>
              <a:rPr lang="en-US" altLang="zh-CN" sz="2000" dirty="0">
                <a:solidFill>
                  <a:srgbClr val="FF7F7F"/>
                </a:solidFill>
                <a:latin typeface="微软雅黑" panose="020B0503020204020204" charset="-122"/>
                <a:ea typeface="微软雅黑" panose="020B0503020204020204" charset="-122"/>
              </a:rPr>
              <a:t>  </a:t>
            </a:r>
            <a:endParaRPr lang="zh-CN" altLang="en-US" sz="2000" dirty="0">
              <a:solidFill>
                <a:srgbClr val="FF7F7F"/>
              </a:solidFill>
              <a:latin typeface="微软雅黑" panose="020B0503020204020204" charset="-122"/>
              <a:ea typeface="微软雅黑" panose="020B0503020204020204" charset="-122"/>
            </a:endParaRPr>
          </a:p>
        </p:txBody>
      </p:sp>
      <p:pic>
        <p:nvPicPr>
          <p:cNvPr id="12290" name="Picture 2">
            <a:extLst>
              <a:ext uri="{FF2B5EF4-FFF2-40B4-BE49-F238E27FC236}">
                <a16:creationId xmlns:a16="http://schemas.microsoft.com/office/drawing/2014/main" id="{F5D3D27A-7392-39BB-EF9A-31E1563AD64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580" t="34517" r="6611" b="1202"/>
          <a:stretch/>
        </p:blipFill>
        <p:spPr bwMode="auto">
          <a:xfrm>
            <a:off x="809469" y="779905"/>
            <a:ext cx="6063522" cy="3446870"/>
          </a:xfrm>
          <a:prstGeom prst="rect">
            <a:avLst/>
          </a:prstGeom>
          <a:noFill/>
          <a:ln w="12700">
            <a:solidFill>
              <a:schemeClr val="accent5">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9664689"/>
      </p:ext>
    </p:extLst>
  </p:cSld>
  <p:clrMapOvr>
    <a:masterClrMapping/>
  </p:clrMapOvr>
  <p:transition advClick="0" advTm="6645">
    <p:comb/>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a:extLst>
              <a:ext uri="{FF2B5EF4-FFF2-40B4-BE49-F238E27FC236}">
                <a16:creationId xmlns:a16="http://schemas.microsoft.com/office/drawing/2014/main" id="{775BD88A-9531-15F2-EFA8-28C61DE9B03F}"/>
              </a:ext>
            </a:extLst>
          </p:cNvPr>
          <p:cNvSpPr txBox="1"/>
          <p:nvPr/>
        </p:nvSpPr>
        <p:spPr>
          <a:xfrm>
            <a:off x="692972" y="72019"/>
            <a:ext cx="6937021" cy="707886"/>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子任务</a:t>
            </a:r>
            <a:r>
              <a:rPr lang="en-US" altLang="zh-CN" sz="2000" dirty="0">
                <a:solidFill>
                  <a:srgbClr val="FF7F7F"/>
                </a:solidFill>
                <a:latin typeface="微软雅黑" panose="020B0503020204020204" charset="-122"/>
                <a:ea typeface="微软雅黑" panose="020B0503020204020204" charset="-122"/>
              </a:rPr>
              <a:t>4  </a:t>
            </a:r>
            <a:r>
              <a:rPr lang="zh-CN" altLang="zh-CN" sz="2000" dirty="0">
                <a:solidFill>
                  <a:srgbClr val="FF7F7F"/>
                </a:solidFill>
                <a:latin typeface="微软雅黑" panose="020B0503020204020204" charset="-122"/>
                <a:ea typeface="微软雅黑" panose="020B0503020204020204" charset="-122"/>
              </a:rPr>
              <a:t>为</a:t>
            </a:r>
            <a:r>
              <a:rPr lang="en-US" altLang="zh-CN" sz="2000" dirty="0">
                <a:solidFill>
                  <a:srgbClr val="FF7F7F"/>
                </a:solidFill>
                <a:latin typeface="微软雅黑" panose="020B0503020204020204" charset="-122"/>
                <a:ea typeface="微软雅黑" panose="020B0503020204020204" charset="-122"/>
              </a:rPr>
              <a:t>I</a:t>
            </a:r>
            <a:r>
              <a:rPr lang="zh-CN" altLang="zh-CN" sz="2000" dirty="0">
                <a:solidFill>
                  <a:srgbClr val="FF7F7F"/>
                </a:solidFill>
                <a:latin typeface="微软雅黑" panose="020B0503020204020204" charset="-122"/>
                <a:ea typeface="微软雅黑" panose="020B0503020204020204" charset="-122"/>
              </a:rPr>
              <a:t>度压疮老年人使用乙醇预防压疮的护理技术</a:t>
            </a:r>
          </a:p>
          <a:p>
            <a:r>
              <a:rPr lang="en-US" altLang="zh-CN" sz="2000" dirty="0">
                <a:solidFill>
                  <a:srgbClr val="FF7F7F"/>
                </a:solidFill>
                <a:latin typeface="微软雅黑" panose="020B0503020204020204" charset="-122"/>
                <a:ea typeface="微软雅黑" panose="020B0503020204020204" charset="-122"/>
              </a:rPr>
              <a:t>  </a:t>
            </a:r>
            <a:endParaRPr lang="zh-CN" altLang="en-US" sz="2000" dirty="0">
              <a:solidFill>
                <a:srgbClr val="FF7F7F"/>
              </a:solidFill>
              <a:latin typeface="微软雅黑" panose="020B0503020204020204" charset="-122"/>
              <a:ea typeface="微软雅黑" panose="020B0503020204020204" charset="-122"/>
            </a:endParaRPr>
          </a:p>
        </p:txBody>
      </p:sp>
      <p:pic>
        <p:nvPicPr>
          <p:cNvPr id="10" name="图片 9">
            <a:extLst>
              <a:ext uri="{FF2B5EF4-FFF2-40B4-BE49-F238E27FC236}">
                <a16:creationId xmlns:a16="http://schemas.microsoft.com/office/drawing/2014/main" id="{142F89FD-5BF4-4EA0-9557-8E9BF1755C7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1524069" y="779905"/>
            <a:ext cx="2406015" cy="1733550"/>
          </a:xfrm>
          <a:prstGeom prst="rect">
            <a:avLst/>
          </a:prstGeom>
          <a:noFill/>
          <a:ln>
            <a:noFill/>
          </a:ln>
        </p:spPr>
      </p:pic>
      <p:pic>
        <p:nvPicPr>
          <p:cNvPr id="11" name="图片 10">
            <a:extLst>
              <a:ext uri="{FF2B5EF4-FFF2-40B4-BE49-F238E27FC236}">
                <a16:creationId xmlns:a16="http://schemas.microsoft.com/office/drawing/2014/main" id="{E58E334F-1BAD-47FA-86F5-E954A638C4D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4572000" y="818005"/>
            <a:ext cx="2495550" cy="1695450"/>
          </a:xfrm>
          <a:prstGeom prst="rect">
            <a:avLst/>
          </a:prstGeom>
          <a:noFill/>
          <a:ln>
            <a:noFill/>
          </a:ln>
        </p:spPr>
      </p:pic>
      <p:pic>
        <p:nvPicPr>
          <p:cNvPr id="12" name="图片 11">
            <a:extLst>
              <a:ext uri="{FF2B5EF4-FFF2-40B4-BE49-F238E27FC236}">
                <a16:creationId xmlns:a16="http://schemas.microsoft.com/office/drawing/2014/main" id="{F569FECE-EAFB-8E93-6BAE-12625EEF3C4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1524069" y="2887293"/>
            <a:ext cx="2419350" cy="1743075"/>
          </a:xfrm>
          <a:prstGeom prst="rect">
            <a:avLst/>
          </a:prstGeom>
          <a:noFill/>
          <a:ln>
            <a:noFill/>
          </a:ln>
        </p:spPr>
      </p:pic>
      <p:pic>
        <p:nvPicPr>
          <p:cNvPr id="13" name="图片 12">
            <a:extLst>
              <a:ext uri="{FF2B5EF4-FFF2-40B4-BE49-F238E27FC236}">
                <a16:creationId xmlns:a16="http://schemas.microsoft.com/office/drawing/2014/main" id="{A8973127-5A84-9AA6-A1D3-A94C5934CF3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4572000" y="2887293"/>
            <a:ext cx="2495550" cy="1762125"/>
          </a:xfrm>
          <a:prstGeom prst="rect">
            <a:avLst/>
          </a:prstGeom>
          <a:noFill/>
          <a:ln>
            <a:noFill/>
          </a:ln>
        </p:spPr>
      </p:pic>
      <p:sp>
        <p:nvSpPr>
          <p:cNvPr id="15" name="文本框 14">
            <a:extLst>
              <a:ext uri="{FF2B5EF4-FFF2-40B4-BE49-F238E27FC236}">
                <a16:creationId xmlns:a16="http://schemas.microsoft.com/office/drawing/2014/main" id="{1A1C41E9-229F-68B6-2C91-606C5401C7ED}"/>
              </a:ext>
            </a:extLst>
          </p:cNvPr>
          <p:cNvSpPr txBox="1"/>
          <p:nvPr/>
        </p:nvSpPr>
        <p:spPr>
          <a:xfrm>
            <a:off x="1936068" y="2513455"/>
            <a:ext cx="4572000" cy="369332"/>
          </a:xfrm>
          <a:prstGeom prst="rect">
            <a:avLst/>
          </a:prstGeom>
          <a:noFill/>
        </p:spPr>
        <p:txBody>
          <a:bodyPr wrap="square">
            <a:spAutoFit/>
          </a:bodyPr>
          <a:lstStyle/>
          <a:p>
            <a:r>
              <a:rPr lang="en-US" altLang="zh-CN" sz="1800" kern="100" dirty="0">
                <a:effectLst/>
                <a:latin typeface="宋体" panose="02010600030101010101" pitchFamily="2" charset="-122"/>
                <a:cs typeface="宋体" panose="02010600030101010101" pitchFamily="2" charset="-122"/>
              </a:rPr>
              <a:t>I</a:t>
            </a:r>
            <a:r>
              <a:rPr lang="zh-CN" altLang="zh-CN" sz="1800" kern="100" dirty="0">
                <a:effectLst/>
                <a:ea typeface="宋体" panose="02010600030101010101" pitchFamily="2" charset="-122"/>
                <a:cs typeface="宋体" panose="02010600030101010101" pitchFamily="2" charset="-122"/>
              </a:rPr>
              <a:t>期</a:t>
            </a:r>
            <a:r>
              <a:rPr lang="en-US" altLang="zh-CN" sz="1800" kern="100" dirty="0">
                <a:effectLst/>
                <a:ea typeface="宋体" panose="02010600030101010101" pitchFamily="2" charset="-122"/>
                <a:cs typeface="宋体" panose="02010600030101010101" pitchFamily="2" charset="-122"/>
              </a:rPr>
              <a:t>:</a:t>
            </a:r>
            <a:r>
              <a:rPr lang="zh-CN" altLang="zh-CN" sz="1800" kern="100" dirty="0">
                <a:effectLst/>
                <a:ea typeface="宋体" panose="02010600030101010101" pitchFamily="2" charset="-122"/>
                <a:cs typeface="宋体" panose="02010600030101010101" pitchFamily="2" charset="-122"/>
              </a:rPr>
              <a:t>淤血红润期</a:t>
            </a:r>
            <a:r>
              <a:rPr lang="en-US" altLang="zh-CN" sz="1800" kern="100" dirty="0">
                <a:effectLst/>
                <a:ea typeface="宋体" panose="02010600030101010101" pitchFamily="2" charset="-122"/>
                <a:cs typeface="宋体" panose="02010600030101010101" pitchFamily="2" charset="-122"/>
              </a:rPr>
              <a:t> </a:t>
            </a:r>
            <a:endParaRPr lang="zh-CN" altLang="en-US" dirty="0"/>
          </a:p>
        </p:txBody>
      </p:sp>
      <p:sp>
        <p:nvSpPr>
          <p:cNvPr id="17" name="文本框 16">
            <a:extLst>
              <a:ext uri="{FF2B5EF4-FFF2-40B4-BE49-F238E27FC236}">
                <a16:creationId xmlns:a16="http://schemas.microsoft.com/office/drawing/2014/main" id="{F3F62832-7823-B25A-007D-BF6D2B063D11}"/>
              </a:ext>
            </a:extLst>
          </p:cNvPr>
          <p:cNvSpPr txBox="1"/>
          <p:nvPr/>
        </p:nvSpPr>
        <p:spPr>
          <a:xfrm>
            <a:off x="4002374" y="2561875"/>
            <a:ext cx="4572000" cy="323165"/>
          </a:xfrm>
          <a:prstGeom prst="rect">
            <a:avLst/>
          </a:prstGeom>
          <a:noFill/>
        </p:spPr>
        <p:txBody>
          <a:bodyPr wrap="square">
            <a:spAutoFit/>
          </a:bodyPr>
          <a:lstStyle/>
          <a:p>
            <a:pPr marL="400050" indent="400050" algn="l">
              <a:lnSpc>
                <a:spcPts val="1800"/>
              </a:lnSpc>
            </a:pP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 </a:t>
            </a:r>
            <a:r>
              <a:rPr lang="en-US" altLang="zh-CN" sz="1800" kern="0" dirty="0">
                <a:effectLst/>
                <a:latin typeface="宋体" panose="02010600030101010101" pitchFamily="2" charset="-122"/>
                <a:ea typeface="等线" panose="02010600030101010101" pitchFamily="2" charset="-122"/>
                <a:cs typeface="宋体" panose="02010600030101010101" pitchFamily="2" charset="-122"/>
              </a:rPr>
              <a:t>II</a:t>
            </a:r>
            <a:r>
              <a:rPr lang="zh-CN" altLang="zh-CN" sz="1800" kern="0" dirty="0">
                <a:effectLst/>
                <a:latin typeface="等线" panose="02010600030101010101" pitchFamily="2" charset="-122"/>
                <a:ea typeface="宋体" panose="02010600030101010101" pitchFamily="2" charset="-122"/>
                <a:cs typeface="宋体" panose="02010600030101010101" pitchFamily="2" charset="-122"/>
              </a:rPr>
              <a:t>期</a:t>
            </a:r>
            <a:r>
              <a:rPr lang="en-US" altLang="zh-CN" sz="1800" kern="0" dirty="0">
                <a:effectLst/>
                <a:latin typeface="等线" panose="02010600030101010101" pitchFamily="2" charset="-122"/>
                <a:ea typeface="宋体" panose="02010600030101010101" pitchFamily="2" charset="-122"/>
                <a:cs typeface="宋体" panose="02010600030101010101" pitchFamily="2" charset="-122"/>
              </a:rPr>
              <a:t>:</a:t>
            </a:r>
            <a:r>
              <a:rPr lang="zh-CN" altLang="zh-CN" sz="1800" kern="0" dirty="0">
                <a:effectLst/>
                <a:latin typeface="等线" panose="02010600030101010101" pitchFamily="2" charset="-122"/>
                <a:ea typeface="宋体" panose="02010600030101010101" pitchFamily="2" charset="-122"/>
                <a:cs typeface="宋体" panose="02010600030101010101" pitchFamily="2" charset="-122"/>
              </a:rPr>
              <a:t>炎性侵润期</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9" name="文本框 18">
            <a:extLst>
              <a:ext uri="{FF2B5EF4-FFF2-40B4-BE49-F238E27FC236}">
                <a16:creationId xmlns:a16="http://schemas.microsoft.com/office/drawing/2014/main" id="{F2644567-88B9-78CF-CF35-084891D0B1F4}"/>
              </a:ext>
            </a:extLst>
          </p:cNvPr>
          <p:cNvSpPr txBox="1"/>
          <p:nvPr/>
        </p:nvSpPr>
        <p:spPr>
          <a:xfrm>
            <a:off x="1875482" y="4671267"/>
            <a:ext cx="4572000" cy="369332"/>
          </a:xfrm>
          <a:prstGeom prst="rect">
            <a:avLst/>
          </a:prstGeom>
          <a:noFill/>
        </p:spPr>
        <p:txBody>
          <a:bodyPr wrap="square">
            <a:spAutoFit/>
          </a:bodyPr>
          <a:lstStyle/>
          <a:p>
            <a:r>
              <a:rPr lang="en-US" altLang="zh-CN" sz="1800" kern="100" dirty="0">
                <a:effectLst/>
                <a:latin typeface="宋体" panose="02010600030101010101" pitchFamily="2" charset="-122"/>
                <a:cs typeface="宋体" panose="02010600030101010101" pitchFamily="2" charset="-122"/>
              </a:rPr>
              <a:t>III</a:t>
            </a:r>
            <a:r>
              <a:rPr lang="zh-CN" altLang="zh-CN" sz="1800" kern="100" dirty="0">
                <a:effectLst/>
                <a:ea typeface="宋体" panose="02010600030101010101" pitchFamily="2" charset="-122"/>
                <a:cs typeface="宋体" panose="02010600030101010101" pitchFamily="2" charset="-122"/>
              </a:rPr>
              <a:t>期</a:t>
            </a:r>
            <a:r>
              <a:rPr lang="en-US" altLang="zh-CN" sz="1800" kern="100" dirty="0">
                <a:effectLst/>
                <a:ea typeface="宋体" panose="02010600030101010101" pitchFamily="2" charset="-122"/>
                <a:cs typeface="宋体" panose="02010600030101010101" pitchFamily="2" charset="-122"/>
              </a:rPr>
              <a:t>:</a:t>
            </a:r>
            <a:r>
              <a:rPr lang="zh-CN" altLang="zh-CN" sz="1800" kern="100" dirty="0">
                <a:effectLst/>
                <a:ea typeface="宋体" panose="02010600030101010101" pitchFamily="2" charset="-122"/>
                <a:cs typeface="宋体" panose="02010600030101010101" pitchFamily="2" charset="-122"/>
              </a:rPr>
              <a:t>浅度溃疡期</a:t>
            </a:r>
            <a:r>
              <a:rPr lang="en-US" altLang="zh-CN" sz="1800" kern="100" dirty="0">
                <a:effectLst/>
                <a:ea typeface="宋体" panose="02010600030101010101" pitchFamily="2" charset="-122"/>
                <a:cs typeface="宋体" panose="02010600030101010101" pitchFamily="2" charset="-122"/>
              </a:rPr>
              <a:t> </a:t>
            </a:r>
            <a:endParaRPr lang="zh-CN" altLang="en-US" dirty="0"/>
          </a:p>
        </p:txBody>
      </p:sp>
      <p:sp>
        <p:nvSpPr>
          <p:cNvPr id="21" name="文本框 20">
            <a:extLst>
              <a:ext uri="{FF2B5EF4-FFF2-40B4-BE49-F238E27FC236}">
                <a16:creationId xmlns:a16="http://schemas.microsoft.com/office/drawing/2014/main" id="{F4D8B8D9-3A76-C148-0D86-692A094C9D11}"/>
              </a:ext>
            </a:extLst>
          </p:cNvPr>
          <p:cNvSpPr txBox="1"/>
          <p:nvPr/>
        </p:nvSpPr>
        <p:spPr>
          <a:xfrm>
            <a:off x="4916774" y="4712166"/>
            <a:ext cx="4572000" cy="369332"/>
          </a:xfrm>
          <a:prstGeom prst="rect">
            <a:avLst/>
          </a:prstGeom>
          <a:noFill/>
        </p:spPr>
        <p:txBody>
          <a:bodyPr wrap="square">
            <a:spAutoFit/>
          </a:bodyPr>
          <a:lstStyle/>
          <a:p>
            <a:r>
              <a:rPr lang="en-US" altLang="zh-CN" sz="1800" kern="100" dirty="0">
                <a:effectLst/>
                <a:latin typeface="宋体" panose="02010600030101010101" pitchFamily="2" charset="-122"/>
                <a:cs typeface="宋体" panose="02010600030101010101" pitchFamily="2" charset="-122"/>
              </a:rPr>
              <a:t>IV</a:t>
            </a:r>
            <a:r>
              <a:rPr lang="zh-CN" altLang="zh-CN" sz="1800" kern="100" dirty="0">
                <a:effectLst/>
                <a:ea typeface="宋体" panose="02010600030101010101" pitchFamily="2" charset="-122"/>
                <a:cs typeface="宋体" panose="02010600030101010101" pitchFamily="2" charset="-122"/>
              </a:rPr>
              <a:t>期</a:t>
            </a:r>
            <a:r>
              <a:rPr lang="en-US" altLang="zh-CN" sz="1800" kern="100" dirty="0">
                <a:effectLst/>
                <a:ea typeface="宋体" panose="02010600030101010101" pitchFamily="2" charset="-122"/>
                <a:cs typeface="宋体" panose="02010600030101010101" pitchFamily="2" charset="-122"/>
              </a:rPr>
              <a:t>:</a:t>
            </a:r>
            <a:r>
              <a:rPr lang="zh-CN" altLang="zh-CN" sz="1800" kern="100" dirty="0">
                <a:effectLst/>
                <a:ea typeface="宋体" panose="02010600030101010101" pitchFamily="2" charset="-122"/>
                <a:cs typeface="宋体" panose="02010600030101010101" pitchFamily="2" charset="-122"/>
              </a:rPr>
              <a:t>坏死溃疡期</a:t>
            </a:r>
            <a:endParaRPr lang="zh-CN" altLang="en-US" dirty="0"/>
          </a:p>
        </p:txBody>
      </p:sp>
    </p:spTree>
    <p:extLst>
      <p:ext uri="{BB962C8B-B14F-4D97-AF65-F5344CB8AC3E}">
        <p14:creationId xmlns:p14="http://schemas.microsoft.com/office/powerpoint/2010/main" val="4016131829"/>
      </p:ext>
    </p:extLst>
  </p:cSld>
  <p:clrMapOvr>
    <a:masterClrMapping/>
  </p:clrMapOvr>
  <p:transition advClick="0" advTm="6645">
    <p:comb/>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sp>
        <p:nvSpPr>
          <p:cNvPr id="3" name="文本框 2">
            <a:extLst>
              <a:ext uri="{FF2B5EF4-FFF2-40B4-BE49-F238E27FC236}">
                <a16:creationId xmlns:a16="http://schemas.microsoft.com/office/drawing/2014/main" id="{35A071DA-CCA0-D73C-A99A-06E7E50EBBEF}"/>
              </a:ext>
            </a:extLst>
          </p:cNvPr>
          <p:cNvSpPr txBox="1"/>
          <p:nvPr/>
        </p:nvSpPr>
        <p:spPr>
          <a:xfrm>
            <a:off x="395287" y="686986"/>
            <a:ext cx="8484433" cy="1303690"/>
          </a:xfrm>
          <a:prstGeom prst="rect">
            <a:avLst/>
          </a:prstGeom>
          <a:noFill/>
        </p:spPr>
        <p:txBody>
          <a:bodyPr wrap="square">
            <a:spAutoFit/>
          </a:bodyPr>
          <a:lstStyle/>
          <a:p>
            <a:pPr marL="203200" indent="-203200" algn="just"/>
            <a:r>
              <a:rPr lang="zh-CN" altLang="zh-CN" sz="2000" b="1" kern="100" dirty="0">
                <a:effectLst/>
                <a:latin typeface="等线" panose="02010600030101010101" pitchFamily="2" charset="-122"/>
                <a:ea typeface="宋体" panose="02010600030101010101" pitchFamily="2" charset="-122"/>
                <a:cs typeface="宋体" panose="02010600030101010101" pitchFamily="2" charset="-122"/>
              </a:rPr>
              <a:t>四、压疮的预防</a:t>
            </a:r>
            <a:endParaRPr lang="zh-CN" altLang="zh-CN" sz="12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400050" algn="l">
              <a:lnSpc>
                <a:spcPts val="1800"/>
              </a:lnSpc>
            </a:pP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压疮预防的关键在于加强管理，消除危险因素。</a:t>
            </a:r>
            <a:br>
              <a:rPr lang="en-US" altLang="zh-CN" sz="1200" kern="100" dirty="0">
                <a:effectLst/>
                <a:latin typeface="等线" panose="02010600030101010101" pitchFamily="2" charset="-122"/>
                <a:ea typeface="宋体" panose="02010600030101010101" pitchFamily="2" charset="-122"/>
                <a:cs typeface="宋体" panose="02010600030101010101" pitchFamily="2" charset="-122"/>
              </a:rPr>
            </a:br>
            <a:r>
              <a:rPr lang="zh-CN" altLang="zh-CN"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（一）评估</a:t>
            </a:r>
            <a:endParaRPr lang="zh-CN" altLang="zh-CN" sz="1200" b="1" kern="100" dirty="0">
              <a:solidFill>
                <a:schemeClr val="bg2">
                  <a:lumMod val="50000"/>
                </a:schemeClr>
              </a:solidFill>
              <a:effectLst/>
              <a:latin typeface="等线" panose="02010600030101010101" pitchFamily="2" charset="-122"/>
              <a:ea typeface="等线" panose="02010600030101010101" pitchFamily="2" charset="-122"/>
              <a:cs typeface="Times New Roman" panose="02020603050405020304" pitchFamily="18" charset="0"/>
            </a:endParaRPr>
          </a:p>
          <a:p>
            <a:pPr indent="276225" algn="l">
              <a:lnSpc>
                <a:spcPts val="1800"/>
              </a:lnSpc>
            </a:pP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积极评估是预防压疮的关键。评估内容包括压疮发生的危险因素</a:t>
            </a:r>
            <a:r>
              <a:rPr lang="en-US" altLang="zh-CN" sz="1400" kern="100" dirty="0">
                <a:effectLst/>
                <a:latin typeface="等线" panose="02010600030101010101" pitchFamily="2" charset="-122"/>
                <a:ea typeface="宋体" panose="02010600030101010101" pitchFamily="2" charset="-122"/>
                <a:cs typeface="宋体" panose="02010600030101010101" pitchFamily="2" charset="-122"/>
              </a:rPr>
              <a:t>(</a:t>
            </a:r>
            <a:r>
              <a:rPr lang="zh-CN" altLang="zh-CN" sz="1400" kern="100" dirty="0">
                <a:effectLst/>
                <a:latin typeface="等线" panose="02010600030101010101" pitchFamily="2" charset="-122"/>
                <a:ea typeface="宋体" panose="02010600030101010101" pitchFamily="2" charset="-122"/>
                <a:cs typeface="宋体" panose="02010600030101010101" pitchFamily="2" charset="-122"/>
              </a:rPr>
              <a:t>如意识状态、营养状况、肢体活动能力、自理能力、排泄情况及合作程度等）和易患部位，可制作《压疮风险评估表》进行动态评估</a:t>
            </a:r>
            <a:r>
              <a:rPr lang="zh-CN" altLang="en-US" sz="1400" kern="100" dirty="0">
                <a:latin typeface="等线" panose="02010600030101010101" pitchFamily="2" charset="-122"/>
                <a:ea typeface="宋体" panose="02010600030101010101" pitchFamily="2" charset="-122"/>
                <a:cs typeface="宋体" panose="02010600030101010101" pitchFamily="2" charset="-122"/>
              </a:rPr>
              <a:t>。</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8" name="表格 7">
            <a:extLst>
              <a:ext uri="{FF2B5EF4-FFF2-40B4-BE49-F238E27FC236}">
                <a16:creationId xmlns:a16="http://schemas.microsoft.com/office/drawing/2014/main" id="{2711CF8F-3B75-F5A5-BB94-63A8C0E9DF23}"/>
              </a:ext>
            </a:extLst>
          </p:cNvPr>
          <p:cNvGraphicFramePr>
            <a:graphicFrameLocks noGrp="1"/>
          </p:cNvGraphicFramePr>
          <p:nvPr>
            <p:extLst>
              <p:ext uri="{D42A27DB-BD31-4B8C-83A1-F6EECF244321}">
                <p14:modId xmlns:p14="http://schemas.microsoft.com/office/powerpoint/2010/main" val="4197754251"/>
              </p:ext>
            </p:extLst>
          </p:nvPr>
        </p:nvGraphicFramePr>
        <p:xfrm>
          <a:off x="1499119" y="2206864"/>
          <a:ext cx="3987281" cy="2248603"/>
        </p:xfrm>
        <a:graphic>
          <a:graphicData uri="http://schemas.openxmlformats.org/drawingml/2006/table">
            <a:tbl>
              <a:tblPr firstRow="1" firstCol="1" bandRow="1">
                <a:tableStyleId>{5C22544A-7EE6-4342-B048-85BDC9FD1C3A}</a:tableStyleId>
              </a:tblPr>
              <a:tblGrid>
                <a:gridCol w="410960">
                  <a:extLst>
                    <a:ext uri="{9D8B030D-6E8A-4147-A177-3AD203B41FA5}">
                      <a16:colId xmlns:a16="http://schemas.microsoft.com/office/drawing/2014/main" val="3544168443"/>
                    </a:ext>
                  </a:extLst>
                </a:gridCol>
                <a:gridCol w="256730">
                  <a:extLst>
                    <a:ext uri="{9D8B030D-6E8A-4147-A177-3AD203B41FA5}">
                      <a16:colId xmlns:a16="http://schemas.microsoft.com/office/drawing/2014/main" val="4173001917"/>
                    </a:ext>
                  </a:extLst>
                </a:gridCol>
                <a:gridCol w="564707">
                  <a:extLst>
                    <a:ext uri="{9D8B030D-6E8A-4147-A177-3AD203B41FA5}">
                      <a16:colId xmlns:a16="http://schemas.microsoft.com/office/drawing/2014/main" val="265168221"/>
                    </a:ext>
                  </a:extLst>
                </a:gridCol>
                <a:gridCol w="254796">
                  <a:extLst>
                    <a:ext uri="{9D8B030D-6E8A-4147-A177-3AD203B41FA5}">
                      <a16:colId xmlns:a16="http://schemas.microsoft.com/office/drawing/2014/main" val="958691687"/>
                    </a:ext>
                  </a:extLst>
                </a:gridCol>
                <a:gridCol w="539566">
                  <a:extLst>
                    <a:ext uri="{9D8B030D-6E8A-4147-A177-3AD203B41FA5}">
                      <a16:colId xmlns:a16="http://schemas.microsoft.com/office/drawing/2014/main" val="4096837155"/>
                    </a:ext>
                  </a:extLst>
                </a:gridCol>
                <a:gridCol w="253346">
                  <a:extLst>
                    <a:ext uri="{9D8B030D-6E8A-4147-A177-3AD203B41FA5}">
                      <a16:colId xmlns:a16="http://schemas.microsoft.com/office/drawing/2014/main" val="210252085"/>
                    </a:ext>
                  </a:extLst>
                </a:gridCol>
                <a:gridCol w="569541">
                  <a:extLst>
                    <a:ext uri="{9D8B030D-6E8A-4147-A177-3AD203B41FA5}">
                      <a16:colId xmlns:a16="http://schemas.microsoft.com/office/drawing/2014/main" val="1573797188"/>
                    </a:ext>
                  </a:extLst>
                </a:gridCol>
                <a:gridCol w="249961">
                  <a:extLst>
                    <a:ext uri="{9D8B030D-6E8A-4147-A177-3AD203B41FA5}">
                      <a16:colId xmlns:a16="http://schemas.microsoft.com/office/drawing/2014/main" val="127701388"/>
                    </a:ext>
                  </a:extLst>
                </a:gridCol>
                <a:gridCol w="571960">
                  <a:extLst>
                    <a:ext uri="{9D8B030D-6E8A-4147-A177-3AD203B41FA5}">
                      <a16:colId xmlns:a16="http://schemas.microsoft.com/office/drawing/2014/main" val="3226304543"/>
                    </a:ext>
                  </a:extLst>
                </a:gridCol>
                <a:gridCol w="315714">
                  <a:extLst>
                    <a:ext uri="{9D8B030D-6E8A-4147-A177-3AD203B41FA5}">
                      <a16:colId xmlns:a16="http://schemas.microsoft.com/office/drawing/2014/main" val="751481868"/>
                    </a:ext>
                  </a:extLst>
                </a:gridCol>
              </a:tblGrid>
              <a:tr h="301091">
                <a:tc gridSpan="2">
                  <a:txBody>
                    <a:bodyPr/>
                    <a:lstStyle/>
                    <a:p>
                      <a:pPr algn="ctr">
                        <a:lnSpc>
                          <a:spcPts val="1800"/>
                        </a:lnSpc>
                      </a:pPr>
                      <a:r>
                        <a:rPr lang="zh-CN" sz="900" kern="100">
                          <a:effectLst/>
                        </a:rPr>
                        <a:t>身体状况</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gridSpan="2">
                  <a:txBody>
                    <a:bodyPr/>
                    <a:lstStyle/>
                    <a:p>
                      <a:pPr algn="ctr">
                        <a:lnSpc>
                          <a:spcPts val="1800"/>
                        </a:lnSpc>
                      </a:pPr>
                      <a:r>
                        <a:rPr lang="zh-CN" sz="900" kern="100">
                          <a:effectLst/>
                        </a:rPr>
                        <a:t>精神状态</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gridSpan="2">
                  <a:txBody>
                    <a:bodyPr/>
                    <a:lstStyle/>
                    <a:p>
                      <a:pPr algn="ctr">
                        <a:lnSpc>
                          <a:spcPts val="1800"/>
                        </a:lnSpc>
                      </a:pPr>
                      <a:r>
                        <a:rPr lang="zh-CN" sz="900" kern="100" dirty="0">
                          <a:effectLst/>
                        </a:rPr>
                        <a:t>活动能力</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gridSpan="2">
                  <a:txBody>
                    <a:bodyPr/>
                    <a:lstStyle/>
                    <a:p>
                      <a:pPr algn="ctr">
                        <a:lnSpc>
                          <a:spcPts val="1800"/>
                        </a:lnSpc>
                      </a:pPr>
                      <a:r>
                        <a:rPr lang="zh-CN" sz="900" kern="100">
                          <a:effectLst/>
                        </a:rPr>
                        <a:t>灵活程度</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gridSpan="2">
                  <a:txBody>
                    <a:bodyPr/>
                    <a:lstStyle/>
                    <a:p>
                      <a:pPr algn="ctr">
                        <a:lnSpc>
                          <a:spcPts val="1800"/>
                        </a:lnSpc>
                      </a:pPr>
                      <a:r>
                        <a:rPr lang="zh-CN" sz="900" kern="100">
                          <a:effectLst/>
                        </a:rPr>
                        <a:t>失禁程度</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extLst>
                  <a:ext uri="{0D108BD9-81ED-4DB2-BD59-A6C34878D82A}">
                    <a16:rowId xmlns:a16="http://schemas.microsoft.com/office/drawing/2014/main" val="2429038471"/>
                  </a:ext>
                </a:extLst>
              </a:tr>
              <a:tr h="486878">
                <a:tc>
                  <a:txBody>
                    <a:bodyPr/>
                    <a:lstStyle/>
                    <a:p>
                      <a:pPr algn="ctr">
                        <a:lnSpc>
                          <a:spcPts val="1800"/>
                        </a:lnSpc>
                      </a:pPr>
                      <a:r>
                        <a:rPr lang="zh-CN" sz="900" kern="100">
                          <a:effectLst/>
                        </a:rPr>
                        <a:t>良好</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zh-CN" sz="900" kern="100">
                          <a:effectLst/>
                        </a:rPr>
                        <a:t>思维敏捷</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zh-CN" sz="900" kern="100">
                          <a:effectLst/>
                        </a:rPr>
                        <a:t>可以走动</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zh-CN" sz="900" kern="100">
                          <a:effectLst/>
                        </a:rPr>
                        <a:t>行动自如</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zh-CN" sz="900" kern="100">
                          <a:effectLst/>
                        </a:rPr>
                        <a:t>无失禁</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4</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748161838"/>
                  </a:ext>
                </a:extLst>
              </a:tr>
              <a:tr h="486878">
                <a:tc>
                  <a:txBody>
                    <a:bodyPr/>
                    <a:lstStyle/>
                    <a:p>
                      <a:pPr algn="ctr">
                        <a:lnSpc>
                          <a:spcPts val="1800"/>
                        </a:lnSpc>
                      </a:pPr>
                      <a:r>
                        <a:rPr lang="zh-CN" sz="900" kern="100">
                          <a:effectLst/>
                        </a:rPr>
                        <a:t>一般</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zh-CN" sz="900" kern="100">
                          <a:effectLst/>
                        </a:rPr>
                        <a:t>无动于衷</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zh-CN" sz="900" kern="100">
                          <a:effectLst/>
                        </a:rPr>
                        <a:t>需协助</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zh-CN" sz="900" kern="100">
                          <a:effectLst/>
                        </a:rPr>
                        <a:t>轻微受限</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zh-CN" sz="900" kern="100">
                          <a:effectLst/>
                        </a:rPr>
                        <a:t>偶尔失禁</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3</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78304822"/>
                  </a:ext>
                </a:extLst>
              </a:tr>
              <a:tr h="486878">
                <a:tc>
                  <a:txBody>
                    <a:bodyPr/>
                    <a:lstStyle/>
                    <a:p>
                      <a:pPr algn="ctr">
                        <a:lnSpc>
                          <a:spcPts val="1800"/>
                        </a:lnSpc>
                      </a:pPr>
                      <a:r>
                        <a:rPr lang="zh-CN" sz="900" kern="100">
                          <a:effectLst/>
                        </a:rPr>
                        <a:t>不好</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zh-CN" sz="900" kern="100">
                          <a:effectLst/>
                        </a:rPr>
                        <a:t>不合逻辑</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zh-CN" sz="900" kern="100">
                          <a:effectLst/>
                        </a:rPr>
                        <a:t>坐轮椅</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zh-CN" sz="900" kern="100">
                          <a:effectLst/>
                        </a:rPr>
                        <a:t>非常受限</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2</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zh-CN" sz="900" kern="100">
                          <a:effectLst/>
                        </a:rPr>
                        <a:t>经常失禁</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dirty="0">
                          <a:effectLst/>
                        </a:rPr>
                        <a:t>2</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5779672"/>
                  </a:ext>
                </a:extLst>
              </a:tr>
              <a:tr h="486878">
                <a:tc>
                  <a:txBody>
                    <a:bodyPr/>
                    <a:lstStyle/>
                    <a:p>
                      <a:pPr algn="ctr">
                        <a:lnSpc>
                          <a:spcPts val="1800"/>
                        </a:lnSpc>
                      </a:pPr>
                      <a:r>
                        <a:rPr lang="zh-CN" sz="900" kern="100">
                          <a:effectLst/>
                        </a:rPr>
                        <a:t>极差</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zh-CN" sz="900" kern="100">
                          <a:effectLst/>
                        </a:rPr>
                        <a:t>昏迷</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zh-CN" sz="900" kern="100">
                          <a:effectLst/>
                        </a:rPr>
                        <a:t>卧床</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zh-CN" sz="900" kern="100">
                          <a:effectLst/>
                        </a:rPr>
                        <a:t>不能活动</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a:effectLst/>
                        </a:rPr>
                        <a:t>1</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zh-CN" sz="900" kern="100">
                          <a:effectLst/>
                        </a:rPr>
                        <a:t>二便失禁</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lnSpc>
                          <a:spcPts val="1800"/>
                        </a:lnSpc>
                      </a:pPr>
                      <a:r>
                        <a:rPr lang="en-US" sz="900" kern="100" dirty="0">
                          <a:effectLst/>
                        </a:rPr>
                        <a:t>1</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45251190"/>
                  </a:ext>
                </a:extLst>
              </a:tr>
            </a:tbl>
          </a:graphicData>
        </a:graphic>
      </p:graphicFrame>
    </p:spTree>
    <p:extLst>
      <p:ext uri="{BB962C8B-B14F-4D97-AF65-F5344CB8AC3E}">
        <p14:creationId xmlns:p14="http://schemas.microsoft.com/office/powerpoint/2010/main" val="953906698"/>
      </p:ext>
    </p:extLst>
  </p:cSld>
  <p:clrMapOvr>
    <a:masterClrMapping/>
  </p:clrMapOvr>
  <p:transition advClick="0" advTm="6645">
    <p:comb/>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sp>
        <p:nvSpPr>
          <p:cNvPr id="3" name="文本框 2">
            <a:extLst>
              <a:ext uri="{FF2B5EF4-FFF2-40B4-BE49-F238E27FC236}">
                <a16:creationId xmlns:a16="http://schemas.microsoft.com/office/drawing/2014/main" id="{C94B7D8A-990E-39E2-CF79-9CEBBCD5D4B3}"/>
              </a:ext>
            </a:extLst>
          </p:cNvPr>
          <p:cNvSpPr txBox="1"/>
          <p:nvPr/>
        </p:nvSpPr>
        <p:spPr>
          <a:xfrm>
            <a:off x="523053" y="663078"/>
            <a:ext cx="8006350" cy="553998"/>
          </a:xfrm>
          <a:prstGeom prst="rect">
            <a:avLst/>
          </a:prstGeom>
          <a:noFill/>
        </p:spPr>
        <p:txBody>
          <a:bodyPr wrap="square">
            <a:spAutoFit/>
          </a:bodyPr>
          <a:lstStyle/>
          <a:p>
            <a:pPr marL="177800" indent="-177800" algn="l">
              <a:lnSpc>
                <a:spcPts val="1800"/>
              </a:lnSpc>
            </a:pPr>
            <a:r>
              <a:rPr lang="zh-CN" altLang="zh-CN" sz="2000"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（二）避免局部组织长期受压</a:t>
            </a:r>
            <a:b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br>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5B5F07C1-43BB-F818-1134-447588470637}"/>
              </a:ext>
            </a:extLst>
          </p:cNvPr>
          <p:cNvSpPr txBox="1"/>
          <p:nvPr/>
        </p:nvSpPr>
        <p:spPr>
          <a:xfrm>
            <a:off x="777887" y="1054997"/>
            <a:ext cx="8456054" cy="3093154"/>
          </a:xfrm>
          <a:prstGeom prst="rect">
            <a:avLst/>
          </a:prstGeom>
          <a:noFill/>
        </p:spPr>
        <p:txBody>
          <a:bodyPr wrap="square">
            <a:spAutoFit/>
          </a:bodyPr>
          <a:lstStyle/>
          <a:p>
            <a:pPr marL="177800" indent="-177800" algn="l">
              <a:lnSpc>
                <a:spcPts val="1800"/>
              </a:lnSpc>
            </a:pPr>
            <a:r>
              <a:rPr lang="en-US" altLang="zh-CN" sz="1600" kern="100" dirty="0">
                <a:effectLst/>
                <a:latin typeface="宋体" panose="02010600030101010101" pitchFamily="2" charset="-122"/>
                <a:ea typeface="等线" panose="02010600030101010101" pitchFamily="2" charset="-122"/>
                <a:cs typeface="宋体" panose="02010600030101010101" pitchFamily="2" charset="-122"/>
              </a:rPr>
              <a:t>1.</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经常变换卧位，间歇性解除局部组织承受的压力：经常翻身是长期卧床患者最简单而有效地解除压力的方法。翻身的时间间隔视老年人实际情况及局部受压处皮肤状况而定，一般每</a:t>
            </a:r>
            <a:r>
              <a:rPr lang="en-US" altLang="zh-CN" sz="1600" kern="100" dirty="0">
                <a:effectLst/>
                <a:latin typeface="等线" panose="02010600030101010101" pitchFamily="2" charset="-122"/>
                <a:ea typeface="宋体" panose="02010600030101010101" pitchFamily="2" charset="-122"/>
                <a:cs typeface="宋体" panose="02010600030101010101" pitchFamily="2" charset="-122"/>
              </a:rPr>
              <a:t>2</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小时翻身一次，必要时每</a:t>
            </a:r>
            <a:r>
              <a:rPr lang="en-US" altLang="zh-CN" sz="1600" kern="100" dirty="0">
                <a:effectLst/>
                <a:latin typeface="等线" panose="02010600030101010101" pitchFamily="2" charset="-122"/>
                <a:ea typeface="宋体" panose="02010600030101010101" pitchFamily="2" charset="-122"/>
                <a:cs typeface="宋体" panose="02010600030101010101" pitchFamily="2" charset="-122"/>
              </a:rPr>
              <a:t>30</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分钟翻身一次。变换体位的同时，应观察受压部位的皮肤情况，适当给予按摩。</a:t>
            </a:r>
            <a:endParaRPr lang="en-US" altLang="zh-CN" sz="1600" kern="100" dirty="0">
              <a:latin typeface="等线" panose="02010600030101010101" pitchFamily="2" charset="-122"/>
              <a:ea typeface="宋体" panose="02010600030101010101" pitchFamily="2" charset="-122"/>
              <a:cs typeface="宋体" panose="02010600030101010101" pitchFamily="2" charset="-122"/>
            </a:endParaRPr>
          </a:p>
          <a:p>
            <a:pPr marL="177800" indent="-177800" algn="l">
              <a:lnSpc>
                <a:spcPts val="1800"/>
              </a:lnSpc>
            </a:pPr>
            <a:r>
              <a:rPr lang="en-US" altLang="zh-CN" sz="1600" kern="100" dirty="0">
                <a:effectLst/>
                <a:latin typeface="等线" panose="02010600030101010101" pitchFamily="2" charset="-122"/>
                <a:ea typeface="宋体" panose="02010600030101010101" pitchFamily="2" charset="-122"/>
                <a:cs typeface="宋体" panose="02010600030101010101" pitchFamily="2" charset="-122"/>
              </a:rPr>
              <a:t>2.</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保护骨隆突处和支持身体空隙处：协助老年人变换卧位后，可采用软枕或表面支撑性产品垫于身体空隙处，使支持面积加大，压力分散并受力均匀，从而减少骨隆突处所承受的压力，保护骨隆突处皮肤。</a:t>
            </a:r>
            <a:r>
              <a:rPr lang="zh-CN" altLang="en-US" sz="1600"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sz="1600" kern="100" dirty="0">
              <a:latin typeface="等线" panose="02010600030101010101" pitchFamily="2" charset="-122"/>
              <a:ea typeface="等线" panose="02010600030101010101" pitchFamily="2" charset="-122"/>
              <a:cs typeface="Times New Roman" panose="02020603050405020304" pitchFamily="18" charset="0"/>
            </a:endParaRPr>
          </a:p>
          <a:p>
            <a:pPr marL="177800" indent="-177800" algn="l">
              <a:lnSpc>
                <a:spcPts val="1800"/>
              </a:lnSpc>
            </a:pPr>
            <a:r>
              <a:rPr lang="en-US" altLang="zh-CN" sz="1600" kern="100" dirty="0">
                <a:effectLst/>
                <a:latin typeface="宋体" panose="02010600030101010101" pitchFamily="2" charset="-122"/>
                <a:ea typeface="等线" panose="02010600030101010101" pitchFamily="2" charset="-122"/>
                <a:cs typeface="宋体" panose="02010600030101010101" pitchFamily="2" charset="-122"/>
              </a:rPr>
              <a:t>3.</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应用减压敷料：根据老年人的实际情况，选择减压敷料敷于压疮好发部位以局部减压，如可选择泡沫类敷料或水胶体类敷料，裁剪后固定于骨隆突处。</a:t>
            </a:r>
            <a:endParaRPr lang="en-US" altLang="zh-CN" sz="1600" kern="100" dirty="0">
              <a:latin typeface="等线" panose="02010600030101010101" pitchFamily="2" charset="-122"/>
              <a:ea typeface="等线" panose="02010600030101010101" pitchFamily="2" charset="-122"/>
              <a:cs typeface="Times New Roman" panose="02020603050405020304" pitchFamily="18" charset="0"/>
            </a:endParaRPr>
          </a:p>
          <a:p>
            <a:pPr marL="177800" indent="-177800" algn="l">
              <a:lnSpc>
                <a:spcPts val="1800"/>
              </a:lnSpc>
            </a:pPr>
            <a:r>
              <a:rPr lang="en-US" altLang="zh-CN" sz="1600" kern="100" dirty="0">
                <a:effectLst/>
                <a:latin typeface="宋体" panose="02010600030101010101" pitchFamily="2" charset="-122"/>
                <a:ea typeface="等线" panose="02010600030101010101" pitchFamily="2" charset="-122"/>
                <a:cs typeface="宋体" panose="02010600030101010101" pitchFamily="2" charset="-122"/>
              </a:rPr>
              <a:t>4.</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应用减压床垫：应根据患者的具体情况及减压床垫的适用范围，及时、恰当地应用气垫床、水床等全身减压设备以分散压力，预防压疮发生。但应指出的是，尽管采用全身或局部减压装置，仍须经常为患者更换卧位。因为即使较小的压力，如果压迫时间过长，也可阻碍局部血液循环，导致组织损伤</a:t>
            </a:r>
            <a:r>
              <a:rPr lang="zh-CN" altLang="zh-CN" kern="100" dirty="0">
                <a:effectLst/>
                <a:latin typeface="等线" panose="02010600030101010101" pitchFamily="2" charset="-122"/>
                <a:ea typeface="宋体" panose="02010600030101010101" pitchFamily="2" charset="-122"/>
                <a:cs typeface="宋体" panose="02010600030101010101" pitchFamily="2" charset="-122"/>
              </a:rPr>
              <a:t>。</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95895560"/>
      </p:ext>
    </p:extLst>
  </p:cSld>
  <p:clrMapOvr>
    <a:masterClrMapping/>
  </p:clrMapOvr>
  <p:transition advClick="0" advTm="6645">
    <p:comb/>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sp>
        <p:nvSpPr>
          <p:cNvPr id="3" name="文本框 2">
            <a:extLst>
              <a:ext uri="{FF2B5EF4-FFF2-40B4-BE49-F238E27FC236}">
                <a16:creationId xmlns:a16="http://schemas.microsoft.com/office/drawing/2014/main" id="{06F29F09-DDBF-7B80-35BE-AE5C5CC05546}"/>
              </a:ext>
            </a:extLst>
          </p:cNvPr>
          <p:cNvSpPr txBox="1"/>
          <p:nvPr/>
        </p:nvSpPr>
        <p:spPr>
          <a:xfrm>
            <a:off x="824229" y="928035"/>
            <a:ext cx="7720164" cy="1477328"/>
          </a:xfrm>
          <a:prstGeom prst="rect">
            <a:avLst/>
          </a:prstGeom>
          <a:noFill/>
        </p:spPr>
        <p:txBody>
          <a:bodyPr wrap="square">
            <a:spAutoFit/>
          </a:bodyPr>
          <a:lstStyle/>
          <a:p>
            <a:pPr indent="355600" algn="l">
              <a:lnSpc>
                <a:spcPts val="1800"/>
              </a:lnSpc>
            </a:pPr>
            <a:r>
              <a:rPr lang="en-US" altLang="zh-CN" sz="1800" kern="100" dirty="0">
                <a:effectLst/>
                <a:ea typeface="宋体" panose="02010600030101010101" pitchFamily="2" charset="-122"/>
                <a:cs typeface="宋体" panose="02010600030101010101" pitchFamily="2" charset="-122"/>
              </a:rPr>
              <a:t> </a:t>
            </a:r>
            <a:r>
              <a:rPr lang="zh-CN" altLang="zh-CN" sz="1800" kern="100" dirty="0">
                <a:effectLst/>
                <a:ea typeface="宋体" panose="02010600030101010101" pitchFamily="2" charset="-122"/>
                <a:cs typeface="宋体" panose="02010600030101010101" pitchFamily="2" charset="-122"/>
              </a:rPr>
              <a:t>为避免剪切力的产生，患者需采取有效体位。半卧位时，如无特殊禁忌，床头抬高≤</a:t>
            </a:r>
            <a:r>
              <a:rPr lang="en-US" altLang="zh-CN" sz="1800" kern="100" dirty="0">
                <a:effectLst/>
                <a:ea typeface="宋体" panose="02010600030101010101" pitchFamily="2" charset="-122"/>
                <a:cs typeface="宋体" panose="02010600030101010101" pitchFamily="2" charset="-122"/>
              </a:rPr>
              <a:t>30</a:t>
            </a:r>
            <a:r>
              <a:rPr lang="zh-CN" altLang="zh-CN" sz="1800" kern="100" dirty="0">
                <a:effectLst/>
                <a:ea typeface="宋体" panose="02010600030101010101" pitchFamily="2" charset="-122"/>
                <a:cs typeface="宋体" panose="02010600030101010101" pitchFamily="2" charset="-122"/>
              </a:rPr>
              <a:t>°</a:t>
            </a:r>
            <a:r>
              <a:rPr lang="en-US" altLang="zh-CN" sz="1800" kern="100" dirty="0">
                <a:effectLst/>
                <a:ea typeface="宋体" panose="02010600030101010101" pitchFamily="2" charset="-122"/>
                <a:cs typeface="宋体" panose="02010600030101010101" pitchFamily="2" charset="-122"/>
              </a:rPr>
              <a:t>,</a:t>
            </a:r>
            <a:r>
              <a:rPr lang="zh-CN" altLang="zh-CN" sz="1800" kern="100" dirty="0">
                <a:effectLst/>
                <a:ea typeface="宋体" panose="02010600030101010101" pitchFamily="2" charset="-122"/>
                <a:cs typeface="宋体" panose="02010600030101010101" pitchFamily="2" charset="-122"/>
              </a:rPr>
              <a:t>为防止身体下滑，可在足底部放置一木垫，并屈膝</a:t>
            </a:r>
            <a:r>
              <a:rPr lang="en-US" altLang="zh-CN" sz="1800" kern="100" dirty="0">
                <a:effectLst/>
                <a:ea typeface="宋体" panose="02010600030101010101" pitchFamily="2" charset="-122"/>
                <a:cs typeface="宋体" panose="02010600030101010101" pitchFamily="2" charset="-122"/>
              </a:rPr>
              <a:t>30</a:t>
            </a:r>
            <a:r>
              <a:rPr lang="zh-CN" altLang="zh-CN" sz="1800" kern="100" dirty="0">
                <a:effectLst/>
                <a:ea typeface="宋体" panose="02010600030101010101" pitchFamily="2" charset="-122"/>
                <a:cs typeface="宋体" panose="02010600030101010101" pitchFamily="2" charset="-122"/>
              </a:rPr>
              <a:t>°</a:t>
            </a:r>
            <a:r>
              <a:rPr lang="en-US" altLang="zh-CN" sz="1800" kern="100" dirty="0">
                <a:effectLst/>
                <a:ea typeface="宋体" panose="02010600030101010101" pitchFamily="2" charset="-122"/>
                <a:cs typeface="宋体" panose="02010600030101010101" pitchFamily="2" charset="-122"/>
              </a:rPr>
              <a:t>,</a:t>
            </a:r>
            <a:r>
              <a:rPr lang="zh-CN" altLang="zh-CN" sz="1800" kern="100" dirty="0">
                <a:effectLst/>
                <a:ea typeface="宋体" panose="02010600030101010101" pitchFamily="2" charset="-122"/>
                <a:cs typeface="宋体" panose="02010600030101010101" pitchFamily="2" charset="-122"/>
              </a:rPr>
              <a:t>于腘窝下垫软枕。长期坐轮椅的患者，应保持正确坐姿，尽量坐直并紧靠椅背，必要时垫软枕；两膝关节屈曲</a:t>
            </a:r>
            <a:r>
              <a:rPr lang="en-US" altLang="zh-CN" sz="1800" kern="100" dirty="0">
                <a:effectLst/>
                <a:ea typeface="宋体" panose="02010600030101010101" pitchFamily="2" charset="-122"/>
                <a:cs typeface="宋体" panose="02010600030101010101" pitchFamily="2" charset="-122"/>
              </a:rPr>
              <a:t>90</a:t>
            </a:r>
            <a:r>
              <a:rPr lang="zh-CN" altLang="zh-CN" sz="1800" kern="100" dirty="0">
                <a:effectLst/>
                <a:ea typeface="宋体" panose="02010600030101010101" pitchFamily="2" charset="-122"/>
                <a:cs typeface="宋体" panose="02010600030101010101" pitchFamily="2" charset="-122"/>
              </a:rPr>
              <a:t>°</a:t>
            </a:r>
            <a:r>
              <a:rPr lang="en-US" altLang="zh-CN" sz="1800" kern="100" dirty="0">
                <a:effectLst/>
                <a:ea typeface="宋体" panose="02010600030101010101" pitchFamily="2" charset="-122"/>
                <a:cs typeface="宋体" panose="02010600030101010101" pitchFamily="2" charset="-122"/>
              </a:rPr>
              <a:t>,</a:t>
            </a:r>
            <a:r>
              <a:rPr lang="zh-CN" altLang="zh-CN" sz="1800" kern="100" dirty="0">
                <a:effectLst/>
                <a:ea typeface="宋体" panose="02010600030101010101" pitchFamily="2" charset="-122"/>
                <a:cs typeface="宋体" panose="02010600030101010101" pitchFamily="2" charset="-122"/>
              </a:rPr>
              <a:t>双足平放于踏板，可适当给予约束，防止身体下滑。此外，保持床单和被褥清洁、平整、无碎屑，避免皮肤与床单、衣服皱褶、碎屑产生摩擦而损伤皮肤。</a:t>
            </a:r>
            <a:endParaRPr lang="zh-CN" altLang="en-US" dirty="0"/>
          </a:p>
        </p:txBody>
      </p:sp>
      <p:sp>
        <p:nvSpPr>
          <p:cNvPr id="9" name="文本框 8">
            <a:extLst>
              <a:ext uri="{FF2B5EF4-FFF2-40B4-BE49-F238E27FC236}">
                <a16:creationId xmlns:a16="http://schemas.microsoft.com/office/drawing/2014/main" id="{E90AF31D-8747-D8E1-7E85-8BB0258DB99B}"/>
              </a:ext>
            </a:extLst>
          </p:cNvPr>
          <p:cNvSpPr txBox="1"/>
          <p:nvPr/>
        </p:nvSpPr>
        <p:spPr>
          <a:xfrm>
            <a:off x="267523" y="497380"/>
            <a:ext cx="5346064" cy="323165"/>
          </a:xfrm>
          <a:prstGeom prst="rect">
            <a:avLst/>
          </a:prstGeom>
          <a:noFill/>
        </p:spPr>
        <p:txBody>
          <a:bodyPr wrap="square">
            <a:spAutoFit/>
          </a:bodyPr>
          <a:lstStyle/>
          <a:p>
            <a:pPr indent="355600" algn="l">
              <a:lnSpc>
                <a:spcPts val="1800"/>
              </a:lnSpc>
            </a:pPr>
            <a:r>
              <a:rPr lang="zh-CN" altLang="zh-CN" sz="1800"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（三）避免或减少摩擦力和剪切力的作用</a:t>
            </a:r>
            <a:endParaRPr lang="zh-CN" altLang="zh-CN" sz="1200" b="1" kern="100" dirty="0">
              <a:solidFill>
                <a:schemeClr val="bg2">
                  <a:lumMod val="50000"/>
                </a:schemeClr>
              </a:solidFill>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29197540"/>
      </p:ext>
    </p:extLst>
  </p:cSld>
  <p:clrMapOvr>
    <a:masterClrMapping/>
  </p:clrMapOvr>
  <p:transition advClick="0" advTm="6645">
    <p:comb/>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sp>
        <p:nvSpPr>
          <p:cNvPr id="3" name="文本框 2">
            <a:extLst>
              <a:ext uri="{FF2B5EF4-FFF2-40B4-BE49-F238E27FC236}">
                <a16:creationId xmlns:a16="http://schemas.microsoft.com/office/drawing/2014/main" id="{6C37BFE6-C5FC-4900-C5B1-457EB0EFB7AB}"/>
              </a:ext>
            </a:extLst>
          </p:cNvPr>
          <p:cNvSpPr txBox="1"/>
          <p:nvPr/>
        </p:nvSpPr>
        <p:spPr>
          <a:xfrm>
            <a:off x="395287" y="712670"/>
            <a:ext cx="8104136" cy="600164"/>
          </a:xfrm>
          <a:prstGeom prst="rect">
            <a:avLst/>
          </a:prstGeom>
          <a:noFill/>
        </p:spPr>
        <p:txBody>
          <a:bodyPr wrap="square">
            <a:spAutoFit/>
          </a:bodyPr>
          <a:lstStyle/>
          <a:p>
            <a:pPr algn="l">
              <a:lnSpc>
                <a:spcPts val="1800"/>
              </a:lnSpc>
            </a:pPr>
            <a:r>
              <a:rPr lang="zh-CN" altLang="zh-CN" sz="2000"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（四）保护患者皮肤，避免局部不良刺激</a:t>
            </a:r>
            <a:endParaRPr lang="zh-CN" altLang="zh-CN" sz="1400" b="1" kern="100" dirty="0">
              <a:solidFill>
                <a:schemeClr val="bg2">
                  <a:lumMod val="50000"/>
                </a:schemeClr>
              </a:solidFill>
              <a:effectLst/>
              <a:latin typeface="等线" panose="02010600030101010101" pitchFamily="2" charset="-122"/>
              <a:ea typeface="等线" panose="02010600030101010101" pitchFamily="2" charset="-122"/>
              <a:cs typeface="Times New Roman" panose="02020603050405020304" pitchFamily="18" charset="0"/>
            </a:endParaRPr>
          </a:p>
          <a:p>
            <a:r>
              <a:rPr lang="en-US" altLang="zh-CN" sz="1800" kern="100" dirty="0">
                <a:effectLst/>
                <a:latin typeface="宋体" panose="02010600030101010101" pitchFamily="2" charset="-122"/>
                <a:cs typeface="宋体" panose="02010600030101010101" pitchFamily="2" charset="-122"/>
              </a:rPr>
              <a:t>     </a:t>
            </a:r>
            <a:r>
              <a:rPr lang="zh-CN" altLang="zh-CN" sz="1800" kern="100" dirty="0">
                <a:effectLst/>
                <a:ea typeface="宋体" panose="02010600030101010101" pitchFamily="2" charset="-122"/>
                <a:cs typeface="宋体" panose="02010600030101010101" pitchFamily="2" charset="-122"/>
              </a:rPr>
              <a:t>保持患者皮肤和床单的清洁干燥、避免不良刺激是预防压疮的重要措施。</a:t>
            </a:r>
            <a:endParaRPr lang="zh-CN" altLang="en-US" dirty="0"/>
          </a:p>
        </p:txBody>
      </p:sp>
    </p:spTree>
    <p:extLst>
      <p:ext uri="{BB962C8B-B14F-4D97-AF65-F5344CB8AC3E}">
        <p14:creationId xmlns:p14="http://schemas.microsoft.com/office/powerpoint/2010/main" val="2609624490"/>
      </p:ext>
    </p:extLst>
  </p:cSld>
  <p:clrMapOvr>
    <a:masterClrMapping/>
  </p:clrMapOvr>
  <p:transition advClick="0" advTm="6645">
    <p:comb/>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sp>
        <p:nvSpPr>
          <p:cNvPr id="3" name="文本框 2">
            <a:extLst>
              <a:ext uri="{FF2B5EF4-FFF2-40B4-BE49-F238E27FC236}">
                <a16:creationId xmlns:a16="http://schemas.microsoft.com/office/drawing/2014/main" id="{772394EF-5CC7-FF97-6585-25749B8D334E}"/>
              </a:ext>
            </a:extLst>
          </p:cNvPr>
          <p:cNvSpPr txBox="1"/>
          <p:nvPr/>
        </p:nvSpPr>
        <p:spPr>
          <a:xfrm>
            <a:off x="523053" y="645895"/>
            <a:ext cx="8531006" cy="2262158"/>
          </a:xfrm>
          <a:prstGeom prst="rect">
            <a:avLst/>
          </a:prstGeom>
          <a:noFill/>
        </p:spPr>
        <p:txBody>
          <a:bodyPr wrap="square">
            <a:spAutoFit/>
          </a:bodyPr>
          <a:lstStyle/>
          <a:p>
            <a:pPr marL="355600" indent="-355600" algn="l">
              <a:lnSpc>
                <a:spcPts val="1800"/>
              </a:lnSpc>
            </a:pPr>
            <a:r>
              <a:rPr lang="zh-CN" altLang="zh-CN" sz="2400"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（五）促进皮肤血液循环</a:t>
            </a:r>
            <a:endParaRPr lang="zh-CN" altLang="zh-CN" sz="1600" b="1" kern="100" dirty="0">
              <a:solidFill>
                <a:schemeClr val="bg2">
                  <a:lumMod val="50000"/>
                </a:schemeClr>
              </a:solidFill>
              <a:effectLst/>
              <a:latin typeface="等线" panose="02010600030101010101" pitchFamily="2" charset="-122"/>
              <a:ea typeface="等线" panose="02010600030101010101" pitchFamily="2" charset="-122"/>
              <a:cs typeface="Times New Roman" panose="02020603050405020304" pitchFamily="18" charset="0"/>
            </a:endParaRPr>
          </a:p>
          <a:p>
            <a:r>
              <a:rPr lang="en-US" altLang="zh-CN" sz="1800" kern="100" dirty="0">
                <a:effectLst/>
                <a:latin typeface="宋体" panose="02010600030101010101" pitchFamily="2" charset="-122"/>
                <a:cs typeface="宋体" panose="02010600030101010101" pitchFamily="2" charset="-122"/>
              </a:rPr>
              <a:t>     </a:t>
            </a:r>
            <a:r>
              <a:rPr lang="zh-CN" altLang="zh-CN" sz="1800" kern="100" dirty="0">
                <a:effectLst/>
                <a:ea typeface="宋体" panose="02010600030101010101" pitchFamily="2" charset="-122"/>
                <a:cs typeface="宋体" panose="02010600030101010101" pitchFamily="2" charset="-122"/>
              </a:rPr>
              <a:t>对长期卧床的老年人，应每日进行主动或被动的全范围关节运动练习，以维持关节活动性和肌肉张力，促进肢体血液循环，减少压疮发生施行温水浴，在清洁皮肤的同时可刺激皮肤血液循环。老人在变换体位后，对局部受压部位进行适当按摩，改善该部位血液循环，预防压疮发生。但需要注意的是，对于因受压而出现反应性充血的皮肤组织则不主张按摩，因此时软组织已受到损伤，实施按摩可造成深部组织损伤。</a:t>
            </a:r>
            <a:br>
              <a:rPr lang="en-US" altLang="zh-CN" sz="1800" kern="100" dirty="0">
                <a:effectLst/>
                <a:ea typeface="宋体" panose="02010600030101010101" pitchFamily="2" charset="-122"/>
                <a:cs typeface="宋体" panose="02010600030101010101" pitchFamily="2" charset="-122"/>
              </a:rPr>
            </a:br>
            <a:endParaRPr lang="zh-CN" altLang="en-US" dirty="0"/>
          </a:p>
        </p:txBody>
      </p:sp>
    </p:spTree>
    <p:extLst>
      <p:ext uri="{BB962C8B-B14F-4D97-AF65-F5344CB8AC3E}">
        <p14:creationId xmlns:p14="http://schemas.microsoft.com/office/powerpoint/2010/main" val="3570552064"/>
      </p:ext>
    </p:extLst>
  </p:cSld>
  <p:clrMapOvr>
    <a:masterClrMapping/>
  </p:clrMapOvr>
  <p:transition advClick="0" advTm="6645">
    <p:comb/>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sp>
        <p:nvSpPr>
          <p:cNvPr id="8" name="文本框 7">
            <a:extLst>
              <a:ext uri="{FF2B5EF4-FFF2-40B4-BE49-F238E27FC236}">
                <a16:creationId xmlns:a16="http://schemas.microsoft.com/office/drawing/2014/main" id="{834B79FB-B951-FFA9-ACD0-2059121394A5}"/>
              </a:ext>
            </a:extLst>
          </p:cNvPr>
          <p:cNvSpPr txBox="1"/>
          <p:nvPr/>
        </p:nvSpPr>
        <p:spPr>
          <a:xfrm>
            <a:off x="668654" y="667421"/>
            <a:ext cx="7381063" cy="1015663"/>
          </a:xfrm>
          <a:prstGeom prst="rect">
            <a:avLst/>
          </a:prstGeom>
          <a:noFill/>
        </p:spPr>
        <p:txBody>
          <a:bodyPr wrap="square">
            <a:spAutoFit/>
          </a:bodyPr>
          <a:lstStyle/>
          <a:p>
            <a:pPr algn="l">
              <a:lnSpc>
                <a:spcPts val="1800"/>
              </a:lnSpc>
            </a:pPr>
            <a:r>
              <a:rPr lang="zh-CN" altLang="zh-CN" sz="2000"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（六）改善机体营养状况</a:t>
            </a:r>
            <a:endParaRPr lang="zh-CN" altLang="zh-CN" sz="1400" b="1" kern="100" dirty="0">
              <a:solidFill>
                <a:schemeClr val="bg2">
                  <a:lumMod val="50000"/>
                </a:schemeClr>
              </a:solidFill>
              <a:effectLst/>
              <a:latin typeface="等线" panose="02010600030101010101" pitchFamily="2" charset="-122"/>
              <a:ea typeface="等线" panose="02010600030101010101" pitchFamily="2" charset="-122"/>
              <a:cs typeface="Times New Roman" panose="02020603050405020304" pitchFamily="18" charset="0"/>
            </a:endParaRPr>
          </a:p>
          <a:p>
            <a:pPr algn="l">
              <a:lnSpc>
                <a:spcPts val="1800"/>
              </a:lnSpc>
            </a:pPr>
            <a:r>
              <a:rPr lang="en-US" altLang="zh-CN" sz="1600" kern="100" dirty="0">
                <a:effectLst/>
                <a:latin typeface="宋体" panose="02010600030101010101" pitchFamily="2" charset="-122"/>
                <a:ea typeface="等线" panose="02010600030101010101" pitchFamily="2" charset="-122"/>
                <a:cs typeface="宋体" panose="02010600030101010101" pitchFamily="2" charset="-122"/>
              </a:rPr>
              <a:t>      </a:t>
            </a:r>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营养不良既是导致压疮发生的原因之一，也是直接影响压疮进展和愈合的因素。因此，在情况允许的情况下，给予压疮高危人群高热量、高蛋白及高维生素饮食，保证正氮平衡，增强机体抵抗力和组织修复能力，并促进创面愈合。</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06861488"/>
      </p:ext>
    </p:extLst>
  </p:cSld>
  <p:clrMapOvr>
    <a:masterClrMapping/>
  </p:clrMapOvr>
  <p:transition advClick="0" advTm="6645">
    <p:comb/>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子任务</a:t>
              </a:r>
              <a:r>
                <a:rPr lang="en-US" altLang="zh-CN" sz="2000" b="0" dirty="0">
                  <a:solidFill>
                    <a:srgbClr val="FF7F7F"/>
                  </a:solidFill>
                  <a:latin typeface="微软雅黑" panose="020B0503020204020204" charset="-122"/>
                  <a:ea typeface="微软雅黑" panose="020B0503020204020204" charset="-122"/>
                </a:rPr>
                <a:t>1  </a:t>
              </a:r>
              <a:r>
                <a:rPr lang="zh-CN" altLang="en-US" sz="2000" b="0" dirty="0">
                  <a:solidFill>
                    <a:srgbClr val="FF7F7F"/>
                  </a:solidFill>
                  <a:latin typeface="微软雅黑" panose="020B0503020204020204" charset="-122"/>
                  <a:ea typeface="微软雅黑" panose="020B0503020204020204" charset="-122"/>
                </a:rPr>
                <a:t>药物的基础知识</a:t>
              </a: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文本框 1"/>
          <p:cNvSpPr txBox="1"/>
          <p:nvPr/>
        </p:nvSpPr>
        <p:spPr>
          <a:xfrm>
            <a:off x="395602" y="803717"/>
            <a:ext cx="3270250" cy="341440"/>
          </a:xfrm>
          <a:prstGeom prst="rect">
            <a:avLst/>
          </a:prstGeom>
          <a:noFill/>
        </p:spPr>
        <p:txBody>
          <a:bodyPr wrap="square" rtlCol="0">
            <a:spAutoFit/>
          </a:bodyPr>
          <a:lstStyle/>
          <a:p>
            <a:pPr indent="381000" algn="l">
              <a:lnSpc>
                <a:spcPts val="1800"/>
              </a:lnSpc>
            </a:pPr>
            <a:r>
              <a:rPr lang="zh-CN" altLang="zh-CN" sz="2400" b="1" kern="100" dirty="0">
                <a:effectLst/>
                <a:latin typeface="等线" panose="02010600030101010101" pitchFamily="2" charset="-122"/>
                <a:ea typeface="宋体" panose="02010600030101010101" pitchFamily="2" charset="-122"/>
                <a:cs typeface="宋体" panose="02010600030101010101" pitchFamily="2" charset="-122"/>
              </a:rPr>
              <a:t>一、药物的种类</a:t>
            </a: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64C8A4E5-48BC-1893-F673-DDF5C36EB554}"/>
              </a:ext>
            </a:extLst>
          </p:cNvPr>
          <p:cNvSpPr txBox="1"/>
          <p:nvPr/>
        </p:nvSpPr>
        <p:spPr>
          <a:xfrm>
            <a:off x="523427" y="1220572"/>
            <a:ext cx="6548337" cy="1231106"/>
          </a:xfrm>
          <a:prstGeom prst="rect">
            <a:avLst/>
          </a:prstGeom>
          <a:noFill/>
        </p:spPr>
        <p:txBody>
          <a:bodyPr wrap="square">
            <a:spAutoFit/>
          </a:bodyPr>
          <a:lstStyle/>
          <a:p>
            <a:pPr indent="355600" algn="just"/>
            <a:r>
              <a:rPr lang="zh-CN" altLang="zh-CN"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（一）经胃肠道给药的剂型</a:t>
            </a:r>
            <a:r>
              <a:rPr lang="en-US" altLang="zh-CN"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a:t>
            </a:r>
            <a:endParaRPr lang="zh-CN" altLang="zh-CN" sz="1200" b="1" kern="100" dirty="0">
              <a:solidFill>
                <a:schemeClr val="bg2">
                  <a:lumMod val="50000"/>
                </a:schemeClr>
              </a:solidFill>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1.</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口服给药</a:t>
            </a: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  </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汤剂、合剂</a:t>
            </a: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口服液</a:t>
            </a: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、糖浆剂、煎膏剂、酒剂、流浸膏剂、散剂、颗粒剂、丸剂、片剂、胶囊剂等。</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2.</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经直肠给药</a:t>
            </a: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  </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有灌肠剂、栓剂等。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5DC91DBD-0CCE-0E4E-E327-B1E7FCDE69F5}"/>
              </a:ext>
            </a:extLst>
          </p:cNvPr>
          <p:cNvPicPr>
            <a:picLocks noChangeAspect="1"/>
          </p:cNvPicPr>
          <p:nvPr/>
        </p:nvPicPr>
        <p:blipFill rotWithShape="1">
          <a:blip r:embed="rId4"/>
          <a:srcRect l="14043" t="32309" r="13946" b="10376"/>
          <a:stretch/>
        </p:blipFill>
        <p:spPr>
          <a:xfrm>
            <a:off x="669098" y="2670824"/>
            <a:ext cx="4318949" cy="1907886"/>
          </a:xfrm>
          <a:prstGeom prst="rect">
            <a:avLst/>
          </a:prstGeom>
        </p:spPr>
      </p:pic>
      <p:pic>
        <p:nvPicPr>
          <p:cNvPr id="6" name="图片 5">
            <a:extLst>
              <a:ext uri="{FF2B5EF4-FFF2-40B4-BE49-F238E27FC236}">
                <a16:creationId xmlns:a16="http://schemas.microsoft.com/office/drawing/2014/main" id="{24447A25-3E0A-1EB7-158B-61E84A0FAAE9}"/>
              </a:ext>
            </a:extLst>
          </p:cNvPr>
          <p:cNvPicPr>
            <a:picLocks noChangeAspect="1"/>
          </p:cNvPicPr>
          <p:nvPr/>
        </p:nvPicPr>
        <p:blipFill>
          <a:blip r:embed="rId5"/>
          <a:stretch>
            <a:fillRect/>
          </a:stretch>
        </p:blipFill>
        <p:spPr>
          <a:xfrm>
            <a:off x="5257987" y="2670824"/>
            <a:ext cx="3389679" cy="1907887"/>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sp>
        <p:nvSpPr>
          <p:cNvPr id="3" name="文本框 2">
            <a:extLst>
              <a:ext uri="{FF2B5EF4-FFF2-40B4-BE49-F238E27FC236}">
                <a16:creationId xmlns:a16="http://schemas.microsoft.com/office/drawing/2014/main" id="{A9A68B66-B336-D878-40F4-6ED0E41B3333}"/>
              </a:ext>
            </a:extLst>
          </p:cNvPr>
          <p:cNvSpPr txBox="1"/>
          <p:nvPr/>
        </p:nvSpPr>
        <p:spPr>
          <a:xfrm>
            <a:off x="449705" y="674916"/>
            <a:ext cx="3500503" cy="553998"/>
          </a:xfrm>
          <a:prstGeom prst="rect">
            <a:avLst/>
          </a:prstGeom>
          <a:noFill/>
        </p:spPr>
        <p:txBody>
          <a:bodyPr wrap="square">
            <a:spAutoFit/>
          </a:bodyPr>
          <a:lstStyle/>
          <a:p>
            <a:pPr algn="l">
              <a:lnSpc>
                <a:spcPts val="1800"/>
              </a:lnSpc>
            </a:pPr>
            <a:r>
              <a:rPr lang="zh-CN" altLang="zh-CN" sz="2000"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（七）实施健康教育</a:t>
            </a:r>
            <a:endParaRPr lang="zh-CN" altLang="zh-CN" sz="1400" b="1" kern="100" dirty="0">
              <a:solidFill>
                <a:schemeClr val="bg2">
                  <a:lumMod val="50000"/>
                </a:schemeClr>
              </a:solidFill>
              <a:effectLst/>
              <a:latin typeface="等线" panose="02010600030101010101" pitchFamily="2" charset="-122"/>
              <a:ea typeface="等线" panose="02010600030101010101" pitchFamily="2" charset="-122"/>
              <a:cs typeface="Times New Roman" panose="02020603050405020304" pitchFamily="18" charset="0"/>
            </a:endParaRPr>
          </a:p>
          <a:p>
            <a:pPr algn="l">
              <a:lnSpc>
                <a:spcPts val="1800"/>
              </a:lnSpc>
            </a:pPr>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2290" name="Picture 2">
            <a:extLst>
              <a:ext uri="{FF2B5EF4-FFF2-40B4-BE49-F238E27FC236}">
                <a16:creationId xmlns:a16="http://schemas.microsoft.com/office/drawing/2014/main" id="{B81F5360-B7B3-311E-41E1-4DF59699B77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6692" b="2975"/>
          <a:stretch/>
        </p:blipFill>
        <p:spPr bwMode="auto">
          <a:xfrm>
            <a:off x="4782312" y="821144"/>
            <a:ext cx="3419856" cy="3501211"/>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a:extLst>
              <a:ext uri="{FF2B5EF4-FFF2-40B4-BE49-F238E27FC236}">
                <a16:creationId xmlns:a16="http://schemas.microsoft.com/office/drawing/2014/main" id="{E3036241-BB6C-D2DC-2F36-031673CAB360}"/>
              </a:ext>
            </a:extLst>
          </p:cNvPr>
          <p:cNvSpPr txBox="1"/>
          <p:nvPr/>
        </p:nvSpPr>
        <p:spPr>
          <a:xfrm>
            <a:off x="325755" y="1232532"/>
            <a:ext cx="4182238" cy="1754326"/>
          </a:xfrm>
          <a:prstGeom prst="rect">
            <a:avLst/>
          </a:prstGeom>
          <a:noFill/>
        </p:spPr>
        <p:txBody>
          <a:bodyPr wrap="square">
            <a:spAutoFit/>
          </a:bodyPr>
          <a:lstStyle/>
          <a:p>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       </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确保老人和家属的知情权，使其了解自身皮肤状态及压疮的危害，指导其掌握预防压疮的知识和技能，如营养知识、减压装置的选择、翻身技巧及皮肤清洁技巧等，从而鼓励老人及家属有效参与或独立采取预防压疮的措施。</a:t>
            </a:r>
            <a:endParaRPr lang="zh-CN" altLang="en-US" dirty="0"/>
          </a:p>
        </p:txBody>
      </p:sp>
    </p:spTree>
    <p:extLst>
      <p:ext uri="{BB962C8B-B14F-4D97-AF65-F5344CB8AC3E}">
        <p14:creationId xmlns:p14="http://schemas.microsoft.com/office/powerpoint/2010/main" val="3688496063"/>
      </p:ext>
    </p:extLst>
  </p:cSld>
  <p:clrMapOvr>
    <a:masterClrMapping/>
  </p:clrMapOvr>
  <p:transition advClick="0" advTm="6645">
    <p:comb/>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sp>
        <p:nvSpPr>
          <p:cNvPr id="3" name="文本框 2">
            <a:extLst>
              <a:ext uri="{FF2B5EF4-FFF2-40B4-BE49-F238E27FC236}">
                <a16:creationId xmlns:a16="http://schemas.microsoft.com/office/drawing/2014/main" id="{3C207B4C-9F27-74C4-3AAD-BE2E4E7B9615}"/>
              </a:ext>
            </a:extLst>
          </p:cNvPr>
          <p:cNvSpPr txBox="1"/>
          <p:nvPr/>
        </p:nvSpPr>
        <p:spPr>
          <a:xfrm>
            <a:off x="395287" y="531110"/>
            <a:ext cx="7257192" cy="369332"/>
          </a:xfrm>
          <a:prstGeom prst="rect">
            <a:avLst/>
          </a:prstGeom>
          <a:noFill/>
        </p:spPr>
        <p:txBody>
          <a:bodyPr wrap="square">
            <a:spAutoFit/>
          </a:bodyPr>
          <a:lstStyle/>
          <a:p>
            <a:pPr indent="203200" algn="just"/>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五、为</a:t>
            </a: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I</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度压疮老年人使用乙醇预防压疮的护理技术</a:t>
            </a:r>
            <a:endParaRPr lang="zh-CN" altLang="zh-CN" sz="11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C068F9AB-E270-798F-EBFB-9C259B98315B}"/>
              </a:ext>
            </a:extLst>
          </p:cNvPr>
          <p:cNvSpPr txBox="1"/>
          <p:nvPr/>
        </p:nvSpPr>
        <p:spPr>
          <a:xfrm>
            <a:off x="192920" y="960753"/>
            <a:ext cx="8883624" cy="815608"/>
          </a:xfrm>
          <a:prstGeom prst="rect">
            <a:avLst/>
          </a:prstGeom>
          <a:noFill/>
        </p:spPr>
        <p:txBody>
          <a:bodyPr wrap="square">
            <a:spAutoFit/>
          </a:bodyPr>
          <a:lstStyle/>
          <a:p>
            <a:pPr indent="276225" algn="l">
              <a:lnSpc>
                <a:spcPts val="1800"/>
              </a:lnSpc>
            </a:pPr>
            <a:r>
              <a:rPr lang="zh-CN" altLang="zh-CN" b="1" kern="100" dirty="0">
                <a:effectLst/>
                <a:latin typeface="等线" panose="02010600030101010101" pitchFamily="2" charset="-122"/>
                <a:ea typeface="宋体" panose="02010600030101010101" pitchFamily="2" charset="-122"/>
                <a:cs typeface="宋体" panose="02010600030101010101" pitchFamily="2" charset="-122"/>
              </a:rPr>
              <a:t>（一）操作目的</a:t>
            </a:r>
            <a:r>
              <a:rPr lang="zh-CN" altLang="zh-CN" sz="2400" b="1" kern="100" dirty="0">
                <a:effectLst/>
                <a:latin typeface="等线" panose="02010600030101010101" pitchFamily="2" charset="-122"/>
                <a:ea typeface="宋体" panose="02010600030101010101" pitchFamily="2" charset="-122"/>
                <a:cs typeface="宋体" panose="02010600030101010101" pitchFamily="2" charset="-122"/>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r>
              <a:rPr lang="zh-CN" altLang="zh-CN" sz="1600" kern="100" dirty="0">
                <a:effectLst/>
                <a:latin typeface="等线" panose="02010600030101010101" pitchFamily="2" charset="-122"/>
                <a:ea typeface="宋体" panose="02010600030101010101" pitchFamily="2" charset="-122"/>
                <a:cs typeface="宋体" panose="02010600030101010101" pitchFamily="2" charset="-122"/>
              </a:rPr>
              <a:t>保持皮肤清洁、完整，促进血液循环，预防受压部位出现压疮或者压疮恶化，尽可能使原有皮肤损害得到改善或痊愈。</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0" name="图片 9">
            <a:extLst>
              <a:ext uri="{FF2B5EF4-FFF2-40B4-BE49-F238E27FC236}">
                <a16:creationId xmlns:a16="http://schemas.microsoft.com/office/drawing/2014/main" id="{3AA33564-889D-1D1A-3629-002DD2CCE619}"/>
              </a:ext>
            </a:extLst>
          </p:cNvPr>
          <p:cNvPicPr>
            <a:picLocks noChangeAspect="1"/>
          </p:cNvPicPr>
          <p:nvPr/>
        </p:nvPicPr>
        <p:blipFill>
          <a:blip r:embed="rId3"/>
          <a:stretch>
            <a:fillRect/>
          </a:stretch>
        </p:blipFill>
        <p:spPr>
          <a:xfrm>
            <a:off x="1705325" y="1836672"/>
            <a:ext cx="6408901" cy="3204451"/>
          </a:xfrm>
          <a:prstGeom prst="rect">
            <a:avLst/>
          </a:prstGeom>
        </p:spPr>
      </p:pic>
    </p:spTree>
    <p:extLst>
      <p:ext uri="{BB962C8B-B14F-4D97-AF65-F5344CB8AC3E}">
        <p14:creationId xmlns:p14="http://schemas.microsoft.com/office/powerpoint/2010/main" val="466912305"/>
      </p:ext>
    </p:extLst>
  </p:cSld>
  <p:clrMapOvr>
    <a:masterClrMapping/>
  </p:clrMapOvr>
  <p:transition advClick="0" advTm="6645">
    <p:comb/>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3ECA4D2-05F4-3F08-1FDD-F9150DCC14DC}"/>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96EB6B8B-4D2F-8520-CB27-BFBF43DBA771}"/>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24C25A30-9CD8-737E-FD31-F95503E654D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8F28DDA4-0BBE-B3CC-3A8B-CEB2BFD3A47D}"/>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pic>
        <p:nvPicPr>
          <p:cNvPr id="15362" name="Picture 2">
            <a:extLst>
              <a:ext uri="{FF2B5EF4-FFF2-40B4-BE49-F238E27FC236}">
                <a16:creationId xmlns:a16="http://schemas.microsoft.com/office/drawing/2014/main" id="{443C39D9-3762-667E-6B07-0ED52084E81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45837" y="89535"/>
            <a:ext cx="3686683" cy="509632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266" name="Picture 2">
            <a:extLst>
              <a:ext uri="{FF2B5EF4-FFF2-40B4-BE49-F238E27FC236}">
                <a16:creationId xmlns:a16="http://schemas.microsoft.com/office/drawing/2014/main" id="{8224D169-0683-F3C9-652B-CA2849EA41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 y="1051782"/>
            <a:ext cx="4762500" cy="3171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8907855"/>
      </p:ext>
    </p:extLst>
  </p:cSld>
  <p:clrMapOvr>
    <a:masterClrMapping/>
  </p:clrMapOvr>
  <p:transition advClick="0" advTm="6645">
    <p:comb/>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CEE64BB-496E-32BB-5602-FB64C32DB0BB}"/>
              </a:ext>
            </a:extLst>
          </p:cNvPr>
          <p:cNvSpPr txBox="1"/>
          <p:nvPr/>
        </p:nvSpPr>
        <p:spPr>
          <a:xfrm>
            <a:off x="2167128" y="429734"/>
            <a:ext cx="4572000" cy="583814"/>
          </a:xfrm>
          <a:prstGeom prst="rect">
            <a:avLst/>
          </a:prstGeom>
          <a:noFill/>
        </p:spPr>
        <p:txBody>
          <a:bodyPr wrap="square">
            <a:spAutoFit/>
          </a:bodyPr>
          <a:lstStyle/>
          <a:p>
            <a:pPr algn="ctr">
              <a:lnSpc>
                <a:spcPct val="150000"/>
              </a:lnSpc>
            </a:pPr>
            <a:r>
              <a:rPr lang="zh-CN" altLang="zh-CN" sz="2400" b="1" kern="100" dirty="0">
                <a:effectLst/>
                <a:latin typeface="等线" panose="02010600030101010101" pitchFamily="2" charset="-122"/>
                <a:ea typeface="宋体" panose="02010600030101010101" pitchFamily="2" charset="-122"/>
                <a:cs typeface="宋体" panose="02010600030101010101" pitchFamily="2" charset="-122"/>
              </a:rPr>
              <a:t>常用的预防压疮垫</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descr="C:\Users\Administrator\AppData\Local\Microsoft\Windows\Temporary Internet Files\Content.MSO\295971B8.tmp">
            <a:extLst>
              <a:ext uri="{FF2B5EF4-FFF2-40B4-BE49-F238E27FC236}">
                <a16:creationId xmlns:a16="http://schemas.microsoft.com/office/drawing/2014/main" id="{1E855C1A-7E4E-ADEB-8959-C3E446BA903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042416" y="1846135"/>
            <a:ext cx="2715768" cy="2715768"/>
          </a:xfrm>
          <a:prstGeom prst="rect">
            <a:avLst/>
          </a:prstGeom>
          <a:noFill/>
          <a:ln>
            <a:noFill/>
          </a:ln>
        </p:spPr>
      </p:pic>
      <p:pic>
        <p:nvPicPr>
          <p:cNvPr id="6" name="图片 5">
            <a:extLst>
              <a:ext uri="{FF2B5EF4-FFF2-40B4-BE49-F238E27FC236}">
                <a16:creationId xmlns:a16="http://schemas.microsoft.com/office/drawing/2014/main" id="{97D508E7-9C3D-962F-9463-4A9C043D3A0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4449698" y="1846135"/>
            <a:ext cx="2785313" cy="2715768"/>
          </a:xfrm>
          <a:prstGeom prst="rect">
            <a:avLst/>
          </a:prstGeom>
          <a:noFill/>
          <a:ln>
            <a:noFill/>
          </a:ln>
        </p:spPr>
      </p:pic>
      <p:sp>
        <p:nvSpPr>
          <p:cNvPr id="10" name="文本框 9">
            <a:extLst>
              <a:ext uri="{FF2B5EF4-FFF2-40B4-BE49-F238E27FC236}">
                <a16:creationId xmlns:a16="http://schemas.microsoft.com/office/drawing/2014/main" id="{53E33293-313D-A44A-0E0D-5F03510267DC}"/>
              </a:ext>
            </a:extLst>
          </p:cNvPr>
          <p:cNvSpPr txBox="1"/>
          <p:nvPr/>
        </p:nvSpPr>
        <p:spPr>
          <a:xfrm>
            <a:off x="121920" y="1037811"/>
            <a:ext cx="4796028" cy="369332"/>
          </a:xfrm>
          <a:prstGeom prst="rect">
            <a:avLst/>
          </a:prstGeom>
          <a:noFill/>
        </p:spPr>
        <p:txBody>
          <a:bodyPr wrap="square">
            <a:spAutoFit/>
          </a:bodyPr>
          <a:lstStyle/>
          <a:p>
            <a:r>
              <a:rPr lang="en-US" altLang="zh-CN" sz="1800" kern="100" dirty="0">
                <a:effectLst/>
                <a:latin typeface="等线" panose="02010600030101010101" pitchFamily="2" charset="-122"/>
                <a:cs typeface="Times New Roman" panose="02020603050405020304" pitchFamily="18" charset="0"/>
              </a:rPr>
              <a:t>1</a:t>
            </a:r>
            <a:r>
              <a:rPr lang="zh-CN" altLang="zh-CN" sz="1800" kern="100" dirty="0">
                <a:effectLst/>
                <a:ea typeface="等线" panose="02010600030101010101" pitchFamily="2" charset="-122"/>
                <a:cs typeface="Times New Roman" panose="02020603050405020304" pitchFamily="18" charset="0"/>
              </a:rPr>
              <a:t>、压疮垫圈如</a:t>
            </a:r>
            <a:endParaRPr lang="zh-CN" altLang="en-US" dirty="0"/>
          </a:p>
        </p:txBody>
      </p:sp>
      <p:grpSp>
        <p:nvGrpSpPr>
          <p:cNvPr id="11" name="组合 10">
            <a:extLst>
              <a:ext uri="{FF2B5EF4-FFF2-40B4-BE49-F238E27FC236}">
                <a16:creationId xmlns:a16="http://schemas.microsoft.com/office/drawing/2014/main" id="{2A035EF6-A721-F37B-4236-AC0F42656411}"/>
              </a:ext>
            </a:extLst>
          </p:cNvPr>
          <p:cNvGrpSpPr/>
          <p:nvPr/>
        </p:nvGrpSpPr>
        <p:grpSpPr>
          <a:xfrm>
            <a:off x="121920" y="89535"/>
            <a:ext cx="546735" cy="300355"/>
            <a:chOff x="7304087" y="2314113"/>
            <a:chExt cx="1001487" cy="611434"/>
          </a:xfrm>
        </p:grpSpPr>
        <p:sp>
          <p:nvSpPr>
            <p:cNvPr id="12" name="对角圆角矩形 10">
              <a:extLst>
                <a:ext uri="{FF2B5EF4-FFF2-40B4-BE49-F238E27FC236}">
                  <a16:creationId xmlns:a16="http://schemas.microsoft.com/office/drawing/2014/main" id="{BEBE247C-B1C8-95FC-3EDB-F4B4B5D42118}"/>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3" name="图片 12">
              <a:extLst>
                <a:ext uri="{FF2B5EF4-FFF2-40B4-BE49-F238E27FC236}">
                  <a16:creationId xmlns:a16="http://schemas.microsoft.com/office/drawing/2014/main" id="{1B3A1134-9D7A-2B7F-9F9D-5405641E4F7E}"/>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14" name="文本框 13">
            <a:extLst>
              <a:ext uri="{FF2B5EF4-FFF2-40B4-BE49-F238E27FC236}">
                <a16:creationId xmlns:a16="http://schemas.microsoft.com/office/drawing/2014/main" id="{6B2A2DA7-B414-B5C6-BE6F-1A9A00A8A540}"/>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spTree>
    <p:extLst>
      <p:ext uri="{BB962C8B-B14F-4D97-AF65-F5344CB8AC3E}">
        <p14:creationId xmlns:p14="http://schemas.microsoft.com/office/powerpoint/2010/main" val="1640017080"/>
      </p:ext>
    </p:extLst>
  </p:cSld>
  <p:clrMapOvr>
    <a:masterClrMapping/>
  </p:clrMapOvr>
  <p:transition advClick="0" advTm="6645">
    <p:comb/>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CEE64BB-496E-32BB-5602-FB64C32DB0BB}"/>
              </a:ext>
            </a:extLst>
          </p:cNvPr>
          <p:cNvSpPr txBox="1"/>
          <p:nvPr/>
        </p:nvSpPr>
        <p:spPr>
          <a:xfrm>
            <a:off x="2167128" y="429734"/>
            <a:ext cx="4572000" cy="583814"/>
          </a:xfrm>
          <a:prstGeom prst="rect">
            <a:avLst/>
          </a:prstGeom>
          <a:noFill/>
        </p:spPr>
        <p:txBody>
          <a:bodyPr wrap="square">
            <a:spAutoFit/>
          </a:bodyPr>
          <a:lstStyle/>
          <a:p>
            <a:pPr algn="ctr">
              <a:lnSpc>
                <a:spcPct val="150000"/>
              </a:lnSpc>
            </a:pPr>
            <a:r>
              <a:rPr lang="zh-CN" altLang="zh-CN" sz="2400" b="1" kern="100" dirty="0">
                <a:effectLst/>
                <a:latin typeface="等线" panose="02010600030101010101" pitchFamily="2" charset="-122"/>
                <a:ea typeface="宋体" panose="02010600030101010101" pitchFamily="2" charset="-122"/>
                <a:cs typeface="宋体" panose="02010600030101010101" pitchFamily="2" charset="-122"/>
              </a:rPr>
              <a:t>常用的预防压疮垫</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11" name="组合 10">
            <a:extLst>
              <a:ext uri="{FF2B5EF4-FFF2-40B4-BE49-F238E27FC236}">
                <a16:creationId xmlns:a16="http://schemas.microsoft.com/office/drawing/2014/main" id="{2A035EF6-A721-F37B-4236-AC0F42656411}"/>
              </a:ext>
            </a:extLst>
          </p:cNvPr>
          <p:cNvGrpSpPr/>
          <p:nvPr/>
        </p:nvGrpSpPr>
        <p:grpSpPr>
          <a:xfrm>
            <a:off x="121920" y="89535"/>
            <a:ext cx="546735" cy="300355"/>
            <a:chOff x="7304087" y="2314113"/>
            <a:chExt cx="1001487" cy="611434"/>
          </a:xfrm>
        </p:grpSpPr>
        <p:sp>
          <p:nvSpPr>
            <p:cNvPr id="12" name="对角圆角矩形 10">
              <a:extLst>
                <a:ext uri="{FF2B5EF4-FFF2-40B4-BE49-F238E27FC236}">
                  <a16:creationId xmlns:a16="http://schemas.microsoft.com/office/drawing/2014/main" id="{BEBE247C-B1C8-95FC-3EDB-F4B4B5D42118}"/>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3" name="图片 12">
              <a:extLst>
                <a:ext uri="{FF2B5EF4-FFF2-40B4-BE49-F238E27FC236}">
                  <a16:creationId xmlns:a16="http://schemas.microsoft.com/office/drawing/2014/main" id="{1B3A1134-9D7A-2B7F-9F9D-5405641E4F7E}"/>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14" name="文本框 13">
            <a:extLst>
              <a:ext uri="{FF2B5EF4-FFF2-40B4-BE49-F238E27FC236}">
                <a16:creationId xmlns:a16="http://schemas.microsoft.com/office/drawing/2014/main" id="{6B2A2DA7-B414-B5C6-BE6F-1A9A00A8A540}"/>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sp>
        <p:nvSpPr>
          <p:cNvPr id="5" name="文本框 4">
            <a:extLst>
              <a:ext uri="{FF2B5EF4-FFF2-40B4-BE49-F238E27FC236}">
                <a16:creationId xmlns:a16="http://schemas.microsoft.com/office/drawing/2014/main" id="{866A4B9B-F4DC-0FF1-447F-E414887CE3EF}"/>
              </a:ext>
            </a:extLst>
          </p:cNvPr>
          <p:cNvSpPr txBox="1"/>
          <p:nvPr/>
        </p:nvSpPr>
        <p:spPr>
          <a:xfrm>
            <a:off x="267523" y="1013548"/>
            <a:ext cx="4572000" cy="369332"/>
          </a:xfrm>
          <a:prstGeom prst="rect">
            <a:avLst/>
          </a:prstGeom>
          <a:noFill/>
        </p:spPr>
        <p:txBody>
          <a:bodyPr wrap="square">
            <a:spAutoFit/>
          </a:bodyPr>
          <a:lstStyle/>
          <a:p>
            <a:r>
              <a:rPr lang="en-US" altLang="zh-CN" sz="1800" kern="100" dirty="0">
                <a:effectLst/>
                <a:latin typeface="宋体" panose="02010600030101010101" pitchFamily="2" charset="-122"/>
                <a:cs typeface="宋体" panose="02010600030101010101" pitchFamily="2" charset="-122"/>
              </a:rPr>
              <a:t>2</a:t>
            </a:r>
            <a:r>
              <a:rPr lang="zh-CN" altLang="zh-CN" sz="1800" kern="100" dirty="0">
                <a:effectLst/>
                <a:ea typeface="宋体" panose="02010600030101010101" pitchFamily="2" charset="-122"/>
                <a:cs typeface="宋体" panose="02010600030101010101" pitchFamily="2" charset="-122"/>
              </a:rPr>
              <a:t>、压疮手踝脚踝垫如</a:t>
            </a:r>
            <a:endParaRPr lang="zh-CN" altLang="en-US" dirty="0"/>
          </a:p>
        </p:txBody>
      </p:sp>
      <p:pic>
        <p:nvPicPr>
          <p:cNvPr id="7" name="图片 6">
            <a:extLst>
              <a:ext uri="{FF2B5EF4-FFF2-40B4-BE49-F238E27FC236}">
                <a16:creationId xmlns:a16="http://schemas.microsoft.com/office/drawing/2014/main" id="{8AC46D0C-9B98-86BB-A61F-DCC46B63B43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841249" y="1925629"/>
            <a:ext cx="3477106" cy="2500067"/>
          </a:xfrm>
          <a:prstGeom prst="rect">
            <a:avLst/>
          </a:prstGeom>
          <a:noFill/>
          <a:ln>
            <a:noFill/>
          </a:ln>
        </p:spPr>
      </p:pic>
      <p:pic>
        <p:nvPicPr>
          <p:cNvPr id="8" name="图片 7">
            <a:extLst>
              <a:ext uri="{FF2B5EF4-FFF2-40B4-BE49-F238E27FC236}">
                <a16:creationId xmlns:a16="http://schemas.microsoft.com/office/drawing/2014/main" id="{0C0F0C74-2274-C5A7-1468-6FA3004AC91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4615626" y="1925629"/>
            <a:ext cx="3381481" cy="2500067"/>
          </a:xfrm>
          <a:prstGeom prst="rect">
            <a:avLst/>
          </a:prstGeom>
          <a:noFill/>
          <a:ln>
            <a:noFill/>
          </a:ln>
        </p:spPr>
      </p:pic>
    </p:spTree>
    <p:extLst>
      <p:ext uri="{BB962C8B-B14F-4D97-AF65-F5344CB8AC3E}">
        <p14:creationId xmlns:p14="http://schemas.microsoft.com/office/powerpoint/2010/main" val="1428543729"/>
      </p:ext>
    </p:extLst>
  </p:cSld>
  <p:clrMapOvr>
    <a:masterClrMapping/>
  </p:clrMapOvr>
  <p:transition advClick="0" advTm="6645">
    <p:comb/>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CB5CB80-7A3F-198E-3F12-378E898D3B14}"/>
              </a:ext>
            </a:extLst>
          </p:cNvPr>
          <p:cNvGrpSpPr/>
          <p:nvPr/>
        </p:nvGrpSpPr>
        <p:grpSpPr>
          <a:xfrm>
            <a:off x="121920" y="89535"/>
            <a:ext cx="546735" cy="300355"/>
            <a:chOff x="7304087" y="2314113"/>
            <a:chExt cx="1001487" cy="611434"/>
          </a:xfrm>
        </p:grpSpPr>
        <p:sp>
          <p:nvSpPr>
            <p:cNvPr id="5" name="对角圆角矩形 10">
              <a:extLst>
                <a:ext uri="{FF2B5EF4-FFF2-40B4-BE49-F238E27FC236}">
                  <a16:creationId xmlns:a16="http://schemas.microsoft.com/office/drawing/2014/main" id="{2FDA4573-34AB-20FC-AEC1-4D0DA4EBC865}"/>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3EB631B5-2D5F-3023-DB65-2088BB5D4BAD}"/>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7" name="文本框 6">
            <a:extLst>
              <a:ext uri="{FF2B5EF4-FFF2-40B4-BE49-F238E27FC236}">
                <a16:creationId xmlns:a16="http://schemas.microsoft.com/office/drawing/2014/main" id="{55CB325D-15B9-7F72-856E-D5278BB20760}"/>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pic>
        <p:nvPicPr>
          <p:cNvPr id="8" name="图片 7">
            <a:extLst>
              <a:ext uri="{FF2B5EF4-FFF2-40B4-BE49-F238E27FC236}">
                <a16:creationId xmlns:a16="http://schemas.microsoft.com/office/drawing/2014/main" id="{FE263700-F5F5-2A8B-98CF-C51E42DCB49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523053" y="1507934"/>
            <a:ext cx="3889945" cy="2459482"/>
          </a:xfrm>
          <a:prstGeom prst="rect">
            <a:avLst/>
          </a:prstGeom>
          <a:noFill/>
          <a:ln>
            <a:noFill/>
          </a:ln>
        </p:spPr>
      </p:pic>
      <p:pic>
        <p:nvPicPr>
          <p:cNvPr id="9" name="图片 8">
            <a:extLst>
              <a:ext uri="{FF2B5EF4-FFF2-40B4-BE49-F238E27FC236}">
                <a16:creationId xmlns:a16="http://schemas.microsoft.com/office/drawing/2014/main" id="{B5CB8B87-60AD-08CF-82F1-78BB803F48F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4572000" y="1563878"/>
            <a:ext cx="3943034" cy="2459482"/>
          </a:xfrm>
          <a:prstGeom prst="rect">
            <a:avLst/>
          </a:prstGeom>
          <a:noFill/>
          <a:ln>
            <a:noFill/>
          </a:ln>
        </p:spPr>
      </p:pic>
      <p:sp>
        <p:nvSpPr>
          <p:cNvPr id="11" name="文本框 10">
            <a:extLst>
              <a:ext uri="{FF2B5EF4-FFF2-40B4-BE49-F238E27FC236}">
                <a16:creationId xmlns:a16="http://schemas.microsoft.com/office/drawing/2014/main" id="{E525AA1D-612F-ACCB-B431-DF49FBA9F96C}"/>
              </a:ext>
            </a:extLst>
          </p:cNvPr>
          <p:cNvSpPr txBox="1"/>
          <p:nvPr/>
        </p:nvSpPr>
        <p:spPr>
          <a:xfrm>
            <a:off x="267523" y="660489"/>
            <a:ext cx="4572000" cy="369332"/>
          </a:xfrm>
          <a:prstGeom prst="rect">
            <a:avLst/>
          </a:prstGeom>
          <a:noFill/>
        </p:spPr>
        <p:txBody>
          <a:bodyPr wrap="square">
            <a:spAutoFit/>
          </a:bodyPr>
          <a:lstStyle/>
          <a:p>
            <a:r>
              <a:rPr lang="en-US" altLang="zh-CN" sz="1800" kern="100" dirty="0">
                <a:effectLst/>
                <a:latin typeface="宋体" panose="02010600030101010101" pitchFamily="2" charset="-122"/>
                <a:cs typeface="宋体" panose="02010600030101010101" pitchFamily="2" charset="-122"/>
              </a:rPr>
              <a:t>3</a:t>
            </a:r>
            <a:r>
              <a:rPr lang="zh-CN" altLang="zh-CN" sz="1800" kern="100" dirty="0">
                <a:effectLst/>
                <a:ea typeface="宋体" panose="02010600030101010101" pitchFamily="2" charset="-122"/>
                <a:cs typeface="宋体" panose="02010600030101010101" pitchFamily="2" charset="-122"/>
              </a:rPr>
              <a:t>、下肢垫和翻身垫</a:t>
            </a:r>
            <a:endParaRPr lang="zh-CN" altLang="en-US" dirty="0"/>
          </a:p>
        </p:txBody>
      </p:sp>
    </p:spTree>
    <p:extLst>
      <p:ext uri="{BB962C8B-B14F-4D97-AF65-F5344CB8AC3E}">
        <p14:creationId xmlns:p14="http://schemas.microsoft.com/office/powerpoint/2010/main" val="3089577683"/>
      </p:ext>
    </p:extLst>
  </p:cSld>
  <p:clrMapOvr>
    <a:masterClrMapping/>
  </p:clrMapOvr>
  <p:transition advClick="0" advTm="6645">
    <p:comb/>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DC8A19F9-B413-3904-C66C-9E7DA5A145D0}"/>
              </a:ext>
            </a:extLst>
          </p:cNvPr>
          <p:cNvSpPr txBox="1"/>
          <p:nvPr/>
        </p:nvSpPr>
        <p:spPr>
          <a:xfrm>
            <a:off x="374904" y="880610"/>
            <a:ext cx="4572000" cy="369332"/>
          </a:xfrm>
          <a:prstGeom prst="rect">
            <a:avLst/>
          </a:prstGeom>
          <a:noFill/>
        </p:spPr>
        <p:txBody>
          <a:bodyPr wrap="square">
            <a:spAutoFit/>
          </a:bodyPr>
          <a:lstStyle/>
          <a:p>
            <a:r>
              <a:rPr lang="en-US" altLang="zh-CN" sz="1800" kern="100" dirty="0">
                <a:effectLst/>
                <a:latin typeface="宋体" panose="02010600030101010101" pitchFamily="2" charset="-122"/>
                <a:cs typeface="宋体" panose="02010600030101010101" pitchFamily="2" charset="-122"/>
              </a:rPr>
              <a:t>4</a:t>
            </a:r>
            <a:r>
              <a:rPr lang="zh-CN" altLang="zh-CN" sz="1800" kern="100" dirty="0">
                <a:effectLst/>
                <a:ea typeface="宋体" panose="02010600030101010101" pitchFamily="2" charset="-122"/>
                <a:cs typeface="宋体" panose="02010600030101010101" pitchFamily="2" charset="-122"/>
              </a:rPr>
              <a:t>、 防压疮气垫床垫</a:t>
            </a:r>
            <a:endParaRPr lang="zh-CN" altLang="en-US" dirty="0"/>
          </a:p>
        </p:txBody>
      </p:sp>
      <p:grpSp>
        <p:nvGrpSpPr>
          <p:cNvPr id="6" name="组合 5">
            <a:extLst>
              <a:ext uri="{FF2B5EF4-FFF2-40B4-BE49-F238E27FC236}">
                <a16:creationId xmlns:a16="http://schemas.microsoft.com/office/drawing/2014/main" id="{FBE0372B-78F1-1310-0EE2-A16714F91E6C}"/>
              </a:ext>
            </a:extLst>
          </p:cNvPr>
          <p:cNvGrpSpPr/>
          <p:nvPr/>
        </p:nvGrpSpPr>
        <p:grpSpPr>
          <a:xfrm>
            <a:off x="121920" y="89535"/>
            <a:ext cx="546735" cy="300355"/>
            <a:chOff x="7304087" y="2314113"/>
            <a:chExt cx="1001487" cy="611434"/>
          </a:xfrm>
        </p:grpSpPr>
        <p:sp>
          <p:nvSpPr>
            <p:cNvPr id="7" name="对角圆角矩形 10">
              <a:extLst>
                <a:ext uri="{FF2B5EF4-FFF2-40B4-BE49-F238E27FC236}">
                  <a16:creationId xmlns:a16="http://schemas.microsoft.com/office/drawing/2014/main" id="{8D536583-D200-32D2-CBD7-0E6F9039FF8F}"/>
                </a:ext>
              </a:extLst>
            </p:cNvPr>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8" name="图片 7">
              <a:extLst>
                <a:ext uri="{FF2B5EF4-FFF2-40B4-BE49-F238E27FC236}">
                  <a16:creationId xmlns:a16="http://schemas.microsoft.com/office/drawing/2014/main" id="{8DBDC6E7-37C4-5545-5212-95843EB56029}"/>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9" name="文本框 8">
            <a:extLst>
              <a:ext uri="{FF2B5EF4-FFF2-40B4-BE49-F238E27FC236}">
                <a16:creationId xmlns:a16="http://schemas.microsoft.com/office/drawing/2014/main" id="{39C7126E-43C2-C433-02E7-DB908A744713}"/>
              </a:ext>
            </a:extLst>
          </p:cNvPr>
          <p:cNvSpPr txBox="1"/>
          <p:nvPr/>
        </p:nvSpPr>
        <p:spPr>
          <a:xfrm>
            <a:off x="692972" y="72019"/>
            <a:ext cx="5346065" cy="398780"/>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任务</a:t>
            </a:r>
            <a:r>
              <a:rPr lang="en-US" altLang="zh-CN" sz="2000" b="0" dirty="0">
                <a:solidFill>
                  <a:srgbClr val="FF7F7F"/>
                </a:solidFill>
                <a:latin typeface="微软雅黑" panose="020B0503020204020204" charset="-122"/>
                <a:ea typeface="微软雅黑" panose="020B0503020204020204" charset="-122"/>
              </a:rPr>
              <a:t>3  </a:t>
            </a:r>
            <a:r>
              <a:rPr lang="zh-CN" altLang="zh-CN" sz="2000" dirty="0">
                <a:solidFill>
                  <a:srgbClr val="FF7F7F"/>
                </a:solidFill>
                <a:latin typeface="微软雅黑" panose="020B0503020204020204" charset="-122"/>
                <a:ea typeface="微软雅黑" panose="020B0503020204020204" charset="-122"/>
              </a:rPr>
              <a:t>老年人</a:t>
            </a:r>
            <a:r>
              <a:rPr lang="zh-CN" altLang="en-US" sz="2000" dirty="0">
                <a:solidFill>
                  <a:srgbClr val="FF7F7F"/>
                </a:solidFill>
                <a:latin typeface="微软雅黑" panose="020B0503020204020204" charset="-122"/>
                <a:ea typeface="微软雅黑" panose="020B0503020204020204" charset="-122"/>
              </a:rPr>
              <a:t>常用给要法的技术护理</a:t>
            </a:r>
          </a:p>
        </p:txBody>
      </p:sp>
      <p:pic>
        <p:nvPicPr>
          <p:cNvPr id="10" name="currentImg">
            <a:extLst>
              <a:ext uri="{FF2B5EF4-FFF2-40B4-BE49-F238E27FC236}">
                <a16:creationId xmlns:a16="http://schemas.microsoft.com/office/drawing/2014/main" id="{4C2D34D0-C0D0-3115-93C5-81405827D83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1048448" y="1357376"/>
            <a:ext cx="3110487" cy="2905514"/>
          </a:xfrm>
          <a:prstGeom prst="rect">
            <a:avLst/>
          </a:prstGeom>
          <a:noFill/>
          <a:ln>
            <a:noFill/>
          </a:ln>
        </p:spPr>
      </p:pic>
      <p:pic>
        <p:nvPicPr>
          <p:cNvPr id="11" name="currentImg">
            <a:extLst>
              <a:ext uri="{FF2B5EF4-FFF2-40B4-BE49-F238E27FC236}">
                <a16:creationId xmlns:a16="http://schemas.microsoft.com/office/drawing/2014/main" id="{A2A611FE-E5DC-BC62-8635-2F719B77420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4664967" y="1249942"/>
            <a:ext cx="3017520" cy="2959289"/>
          </a:xfrm>
          <a:prstGeom prst="rect">
            <a:avLst/>
          </a:prstGeom>
          <a:noFill/>
          <a:ln>
            <a:noFill/>
          </a:ln>
        </p:spPr>
      </p:pic>
    </p:spTree>
    <p:extLst>
      <p:ext uri="{BB962C8B-B14F-4D97-AF65-F5344CB8AC3E}">
        <p14:creationId xmlns:p14="http://schemas.microsoft.com/office/powerpoint/2010/main" val="3052020986"/>
      </p:ext>
    </p:extLst>
  </p:cSld>
  <p:clrMapOvr>
    <a:masterClrMapping/>
  </p:clrMapOvr>
  <p:transition advClick="0" advTm="6645">
    <p:comb/>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840" y="456565"/>
            <a:ext cx="7683500" cy="3891280"/>
          </a:xfrm>
          <a:prstGeom prst="rect">
            <a:avLst/>
          </a:prstGeom>
          <a:noFill/>
          <a:ln w="38100">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155302" y="1445908"/>
            <a:ext cx="6760210" cy="852805"/>
          </a:xfrm>
          <a:prstGeom prst="rect">
            <a:avLst/>
          </a:prstGeom>
          <a:noFill/>
        </p:spPr>
        <p:txBody>
          <a:bodyPr wrap="square" rtlCol="0">
            <a:spAutoFit/>
          </a:bodyPr>
          <a:lstStyle/>
          <a:p>
            <a:r>
              <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谢谢观看！</a:t>
            </a:r>
          </a:p>
        </p:txBody>
      </p:sp>
      <p:sp>
        <p:nvSpPr>
          <p:cNvPr id="4" name="文本框 3"/>
          <p:cNvSpPr txBox="1"/>
          <p:nvPr/>
        </p:nvSpPr>
        <p:spPr>
          <a:xfrm>
            <a:off x="2339566" y="2317306"/>
            <a:ext cx="4744312" cy="575945"/>
          </a:xfrm>
          <a:prstGeom prst="rect">
            <a:avLst/>
          </a:prstGeom>
          <a:noFill/>
        </p:spPr>
        <p:txBody>
          <a:bodyPr wrap="square" rtlCol="0">
            <a:spAutoFit/>
          </a:bodyPr>
          <a:lstStyle/>
          <a:p>
            <a:pPr algn="ctr"/>
            <a:r>
              <a:rPr lang="en-US" altLang="zh-CN" sz="1050" dirty="0">
                <a:solidFill>
                  <a:schemeClr val="tx1">
                    <a:lumMod val="65000"/>
                    <a:lumOff val="35000"/>
                  </a:schemeClr>
                </a:solidFill>
              </a:rPr>
              <a:t>Here to add a detailed text description, recommendations related to the title and in line with the overall language style, language description as simple and vivid, add a detailed text description here, the recommendations</a:t>
            </a:r>
            <a:endParaRPr lang="zh-CN" altLang="en-US" sz="1050" dirty="0">
              <a:solidFill>
                <a:schemeClr val="tx1">
                  <a:lumMod val="65000"/>
                  <a:lumOff val="35000"/>
                </a:schemeClr>
              </a:solidFill>
            </a:endParaRPr>
          </a:p>
        </p:txBody>
      </p:sp>
      <p:grpSp>
        <p:nvGrpSpPr>
          <p:cNvPr id="39" name="组合 38"/>
          <p:cNvGrpSpPr>
            <a:grpSpLocks noChangeAspect="1"/>
          </p:cNvGrpSpPr>
          <p:nvPr/>
        </p:nvGrpSpPr>
        <p:grpSpPr>
          <a:xfrm>
            <a:off x="6792461" y="452781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6232715" y="452781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7352207" y="452781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7911953" y="452781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8471701" y="452781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5"/>
          <a:stretch>
            <a:fillRect/>
          </a:stretch>
        </p:blipFill>
        <p:spPr>
          <a:xfrm>
            <a:off x="4531424" y="-587871"/>
            <a:ext cx="6034726" cy="2640192"/>
          </a:xfrm>
          <a:prstGeom prst="rect">
            <a:avLst/>
          </a:prstGeom>
        </p:spPr>
      </p:pic>
      <p:pic>
        <p:nvPicPr>
          <p:cNvPr id="5" name="图片 4" descr="89"/>
          <p:cNvPicPr>
            <a:picLocks noChangeAspect="1"/>
          </p:cNvPicPr>
          <p:nvPr/>
        </p:nvPicPr>
        <p:blipFill>
          <a:blip r:embed="rId6"/>
          <a:stretch>
            <a:fillRect/>
          </a:stretch>
        </p:blipFill>
        <p:spPr>
          <a:xfrm>
            <a:off x="-609890" y="2846009"/>
            <a:ext cx="5404204" cy="2851636"/>
          </a:xfrm>
          <a:prstGeom prst="rect">
            <a:avLst/>
          </a:prstGeom>
        </p:spPr>
      </p:pic>
      <p:pic>
        <p:nvPicPr>
          <p:cNvPr id="6" name="图片 5" descr="852"/>
          <p:cNvPicPr>
            <a:picLocks noChangeAspect="1"/>
          </p:cNvPicPr>
          <p:nvPr/>
        </p:nvPicPr>
        <p:blipFill>
          <a:blip r:embed="rId7"/>
          <a:stretch>
            <a:fillRect/>
          </a:stretch>
        </p:blipFill>
        <p:spPr>
          <a:xfrm>
            <a:off x="1358265" y="716280"/>
            <a:ext cx="981075" cy="889635"/>
          </a:xfrm>
          <a:prstGeom prst="rect">
            <a:avLst/>
          </a:prstGeom>
        </p:spPr>
      </p:pic>
      <p:pic>
        <p:nvPicPr>
          <p:cNvPr id="7" name="Keith Kenniff - Receiv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09600" y="106750"/>
            <a:ext cx="609600" cy="609600"/>
          </a:xfrm>
          <a:prstGeom prst="rect">
            <a:avLst/>
          </a:prstGeom>
        </p:spPr>
      </p:pic>
      <p:pic>
        <p:nvPicPr>
          <p:cNvPr id="8" name="图片 7" descr="852"/>
          <p:cNvPicPr>
            <a:picLocks noChangeAspect="1"/>
          </p:cNvPicPr>
          <p:nvPr/>
        </p:nvPicPr>
        <p:blipFill>
          <a:blip r:embed="rId7"/>
          <a:stretch>
            <a:fillRect/>
          </a:stretch>
        </p:blipFill>
        <p:spPr>
          <a:xfrm rot="17520000">
            <a:off x="6824980" y="2845435"/>
            <a:ext cx="981075" cy="889635"/>
          </a:xfrm>
          <a:prstGeom prst="rect">
            <a:avLst/>
          </a:prstGeom>
        </p:spPr>
      </p:pic>
      <p:sp>
        <p:nvSpPr>
          <p:cNvPr id="10" name="圆角矩形 9"/>
          <p:cNvSpPr/>
          <p:nvPr/>
        </p:nvSpPr>
        <p:spPr>
          <a:xfrm>
            <a:off x="3943350" y="2997835"/>
            <a:ext cx="1229360" cy="325120"/>
          </a:xfrm>
          <a:prstGeom prst="roundRect">
            <a:avLst/>
          </a:prstGeom>
          <a:noFill/>
          <a:ln>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943350" y="2997835"/>
            <a:ext cx="1517015" cy="306705"/>
          </a:xfrm>
          <a:prstGeom prst="rect">
            <a:avLst/>
          </a:prstGeom>
          <a:noFill/>
        </p:spPr>
        <p:txBody>
          <a:bodyPr wrap="square" rtlCol="0">
            <a:spAutoFit/>
          </a:bodyPr>
          <a:lstStyle/>
          <a:p>
            <a:r>
              <a:rPr lang="zh-CN" altLang="en-US" sz="1400">
                <a:latin typeface="微软雅黑" panose="020B0503020204020204" charset="-122"/>
                <a:ea typeface="微软雅黑" panose="020B0503020204020204" charset="-122"/>
              </a:rPr>
              <a:t>汇报人：</a:t>
            </a:r>
            <a:r>
              <a:rPr lang="en-US" altLang="zh-CN" sz="1400">
                <a:latin typeface="微软雅黑" panose="020B0503020204020204" charset="-122"/>
                <a:ea typeface="微软雅黑" panose="020B0503020204020204" charset="-122"/>
              </a:rPr>
              <a:t>xxx</a:t>
            </a:r>
          </a:p>
        </p:txBody>
      </p:sp>
    </p:spTree>
    <p:extLst>
      <p:ext uri="{BB962C8B-B14F-4D97-AF65-F5344CB8AC3E}">
        <p14:creationId xmlns:p14="http://schemas.microsoft.com/office/powerpoint/2010/main" val="3257271852"/>
      </p:ext>
    </p:extLst>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50" presetClass="entr" presetSubtype="0" decel="10000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strVal val="#ppt_w+.3"/>
                                          </p:val>
                                        </p:tav>
                                        <p:tav tm="100000">
                                          <p:val>
                                            <p:strVal val="#ppt_w"/>
                                          </p:val>
                                        </p:tav>
                                      </p:tavLst>
                                    </p:anim>
                                    <p:anim calcmode="lin" valueType="num">
                                      <p:cBhvr>
                                        <p:cTn id="11" dur="1000" fill="hold"/>
                                        <p:tgtEl>
                                          <p:spTgt spid="5"/>
                                        </p:tgtEl>
                                        <p:attrNameLst>
                                          <p:attrName>ppt_h</p:attrName>
                                        </p:attrNameLst>
                                      </p:cBhvr>
                                      <p:tavLst>
                                        <p:tav tm="0">
                                          <p:val>
                                            <p:strVal val="#ppt_h"/>
                                          </p:val>
                                        </p:tav>
                                        <p:tav tm="100000">
                                          <p:val>
                                            <p:strVal val="#ppt_h"/>
                                          </p:val>
                                        </p:tav>
                                      </p:tavLst>
                                    </p:anim>
                                    <p:animEffect transition="in" filter="fade">
                                      <p:cBhvr>
                                        <p:cTn id="12" dur="1000"/>
                                        <p:tgtEl>
                                          <p:spTgt spid="5"/>
                                        </p:tgtEl>
                                      </p:cBhvr>
                                    </p:animEffect>
                                  </p:childTnLst>
                                </p:cTn>
                              </p:par>
                            </p:childTnLst>
                          </p:cTn>
                        </p:par>
                        <p:par>
                          <p:cTn id="13" fill="hold">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1000" fill="hold"/>
                                        <p:tgtEl>
                                          <p:spTgt spid="35"/>
                                        </p:tgtEl>
                                        <p:attrNameLst>
                                          <p:attrName>ppt_w</p:attrName>
                                        </p:attrNameLst>
                                      </p:cBhvr>
                                      <p:tavLst>
                                        <p:tav tm="0">
                                          <p:val>
                                            <p:strVal val="#ppt_w+.3"/>
                                          </p:val>
                                        </p:tav>
                                        <p:tav tm="100000">
                                          <p:val>
                                            <p:strVal val="#ppt_w"/>
                                          </p:val>
                                        </p:tav>
                                      </p:tavLst>
                                    </p:anim>
                                    <p:anim calcmode="lin" valueType="num">
                                      <p:cBhvr>
                                        <p:cTn id="17" dur="1000" fill="hold"/>
                                        <p:tgtEl>
                                          <p:spTgt spid="35"/>
                                        </p:tgtEl>
                                        <p:attrNameLst>
                                          <p:attrName>ppt_h</p:attrName>
                                        </p:attrNameLst>
                                      </p:cBhvr>
                                      <p:tavLst>
                                        <p:tav tm="0">
                                          <p:val>
                                            <p:strVal val="#ppt_h"/>
                                          </p:val>
                                        </p:tav>
                                        <p:tav tm="100000">
                                          <p:val>
                                            <p:strVal val="#ppt_h"/>
                                          </p:val>
                                        </p:tav>
                                      </p:tavLst>
                                    </p:anim>
                                    <p:animEffect transition="in" filter="fade">
                                      <p:cBhvr>
                                        <p:cTn id="18" dur="1000"/>
                                        <p:tgtEl>
                                          <p:spTgt spid="35"/>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
                                        </p:tgtEl>
                                        <p:attrNameLst>
                                          <p:attrName>ppt_y</p:attrName>
                                        </p:attrNameLst>
                                      </p:cBhvr>
                                      <p:tavLst>
                                        <p:tav tm="0">
                                          <p:val>
                                            <p:strVal val="#ppt_y"/>
                                          </p:val>
                                        </p:tav>
                                        <p:tav tm="100000">
                                          <p:val>
                                            <p:strVal val="#ppt_y"/>
                                          </p:val>
                                        </p:tav>
                                      </p:tavLst>
                                    </p:anim>
                                    <p:anim calcmode="lin" valueType="num">
                                      <p:cBhvr>
                                        <p:cTn id="2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
                                        </p:tgtEl>
                                      </p:cBhvr>
                                    </p:animEffect>
                                  </p:childTnLst>
                                </p:cTn>
                              </p:par>
                            </p:childTnLst>
                          </p:cTn>
                        </p:par>
                        <p:par>
                          <p:cTn id="27" fill="hold">
                            <p:stCondLst>
                              <p:cond delay="2700"/>
                            </p:stCondLst>
                            <p:childTnLst>
                              <p:par>
                                <p:cTn id="28" presetID="42"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par>
                          <p:cTn id="33" fill="hold">
                            <p:stCondLst>
                              <p:cond delay="3700"/>
                            </p:stCondLst>
                            <p:childTnLst>
                              <p:par>
                                <p:cTn id="34" presetID="53" presetClass="entr" presetSubtype="16"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500" fill="hold"/>
                                        <p:tgtEl>
                                          <p:spTgt spid="39"/>
                                        </p:tgtEl>
                                        <p:attrNameLst>
                                          <p:attrName>ppt_w</p:attrName>
                                        </p:attrNameLst>
                                      </p:cBhvr>
                                      <p:tavLst>
                                        <p:tav tm="0">
                                          <p:val>
                                            <p:fltVal val="0"/>
                                          </p:val>
                                        </p:tav>
                                        <p:tav tm="100000">
                                          <p:val>
                                            <p:strVal val="#ppt_w"/>
                                          </p:val>
                                        </p:tav>
                                      </p:tavLst>
                                    </p:anim>
                                    <p:anim calcmode="lin" valueType="num">
                                      <p:cBhvr>
                                        <p:cTn id="37" dur="500" fill="hold"/>
                                        <p:tgtEl>
                                          <p:spTgt spid="39"/>
                                        </p:tgtEl>
                                        <p:attrNameLst>
                                          <p:attrName>ppt_h</p:attrName>
                                        </p:attrNameLst>
                                      </p:cBhvr>
                                      <p:tavLst>
                                        <p:tav tm="0">
                                          <p:val>
                                            <p:fltVal val="0"/>
                                          </p:val>
                                        </p:tav>
                                        <p:tav tm="100000">
                                          <p:val>
                                            <p:strVal val="#ppt_h"/>
                                          </p:val>
                                        </p:tav>
                                      </p:tavLst>
                                    </p:anim>
                                    <p:animEffect transition="in" filter="fade">
                                      <p:cBhvr>
                                        <p:cTn id="38" dur="500"/>
                                        <p:tgtEl>
                                          <p:spTgt spid="39"/>
                                        </p:tgtEl>
                                      </p:cBhvr>
                                    </p:animEffect>
                                  </p:childTnLst>
                                </p:cTn>
                              </p:par>
                              <p:par>
                                <p:cTn id="39" presetID="53" presetClass="entr" presetSubtype="16"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Effect transition="in" filter="fade">
                                      <p:cBhvr>
                                        <p:cTn id="43" dur="500"/>
                                        <p:tgtEl>
                                          <p:spTgt spid="42"/>
                                        </p:tgtEl>
                                      </p:cBhvr>
                                    </p:animEffect>
                                  </p:childTnLst>
                                </p:cTn>
                              </p:par>
                              <p:par>
                                <p:cTn id="44" presetID="53" presetClass="entr" presetSubtype="16" fill="hold" nodeType="with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p:cTn id="46" dur="500" fill="hold"/>
                                        <p:tgtEl>
                                          <p:spTgt spid="45"/>
                                        </p:tgtEl>
                                        <p:attrNameLst>
                                          <p:attrName>ppt_w</p:attrName>
                                        </p:attrNameLst>
                                      </p:cBhvr>
                                      <p:tavLst>
                                        <p:tav tm="0">
                                          <p:val>
                                            <p:fltVal val="0"/>
                                          </p:val>
                                        </p:tav>
                                        <p:tav tm="100000">
                                          <p:val>
                                            <p:strVal val="#ppt_w"/>
                                          </p:val>
                                        </p:tav>
                                      </p:tavLst>
                                    </p:anim>
                                    <p:anim calcmode="lin" valueType="num">
                                      <p:cBhvr>
                                        <p:cTn id="47" dur="500" fill="hold"/>
                                        <p:tgtEl>
                                          <p:spTgt spid="45"/>
                                        </p:tgtEl>
                                        <p:attrNameLst>
                                          <p:attrName>ppt_h</p:attrName>
                                        </p:attrNameLst>
                                      </p:cBhvr>
                                      <p:tavLst>
                                        <p:tav tm="0">
                                          <p:val>
                                            <p:fltVal val="0"/>
                                          </p:val>
                                        </p:tav>
                                        <p:tav tm="100000">
                                          <p:val>
                                            <p:strVal val="#ppt_h"/>
                                          </p:val>
                                        </p:tav>
                                      </p:tavLst>
                                    </p:anim>
                                    <p:animEffect transition="in" filter="fade">
                                      <p:cBhvr>
                                        <p:cTn id="48" dur="500"/>
                                        <p:tgtEl>
                                          <p:spTgt spid="45"/>
                                        </p:tgtEl>
                                      </p:cBhvr>
                                    </p:animEffect>
                                  </p:childTnLst>
                                </p:cTn>
                              </p:par>
                              <p:par>
                                <p:cTn id="49" presetID="53" presetClass="entr" presetSubtype="16"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p:cTn id="51" dur="500" fill="hold"/>
                                        <p:tgtEl>
                                          <p:spTgt spid="49"/>
                                        </p:tgtEl>
                                        <p:attrNameLst>
                                          <p:attrName>ppt_w</p:attrName>
                                        </p:attrNameLst>
                                      </p:cBhvr>
                                      <p:tavLst>
                                        <p:tav tm="0">
                                          <p:val>
                                            <p:fltVal val="0"/>
                                          </p:val>
                                        </p:tav>
                                        <p:tav tm="100000">
                                          <p:val>
                                            <p:strVal val="#ppt_w"/>
                                          </p:val>
                                        </p:tav>
                                      </p:tavLst>
                                    </p:anim>
                                    <p:anim calcmode="lin" valueType="num">
                                      <p:cBhvr>
                                        <p:cTn id="52" dur="500" fill="hold"/>
                                        <p:tgtEl>
                                          <p:spTgt spid="49"/>
                                        </p:tgtEl>
                                        <p:attrNameLst>
                                          <p:attrName>ppt_h</p:attrName>
                                        </p:attrNameLst>
                                      </p:cBhvr>
                                      <p:tavLst>
                                        <p:tav tm="0">
                                          <p:val>
                                            <p:fltVal val="0"/>
                                          </p:val>
                                        </p:tav>
                                        <p:tav tm="100000">
                                          <p:val>
                                            <p:strVal val="#ppt_h"/>
                                          </p:val>
                                        </p:tav>
                                      </p:tavLst>
                                    </p:anim>
                                    <p:animEffect transition="in" filter="fade">
                                      <p:cBhvr>
                                        <p:cTn id="53" dur="500"/>
                                        <p:tgtEl>
                                          <p:spTgt spid="49"/>
                                        </p:tgtEl>
                                      </p:cBhvr>
                                    </p:animEffect>
                                  </p:childTnLst>
                                </p:cTn>
                              </p:par>
                              <p:par>
                                <p:cTn id="54" presetID="53" presetClass="entr" presetSubtype="16" fill="hold" nodeType="with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Effect transition="in" filter="fade">
                                      <p:cBhvr>
                                        <p:cTn id="58" dur="500"/>
                                        <p:tgtEl>
                                          <p:spTgt spid="53"/>
                                        </p:tgtEl>
                                      </p:cBhvr>
                                    </p:animEffect>
                                  </p:childTnLst>
                                </p:cTn>
                              </p:par>
                            </p:childTnLst>
                          </p:cTn>
                        </p:par>
                        <p:par>
                          <p:cTn id="59" fill="hold">
                            <p:stCondLst>
                              <p:cond delay="4200"/>
                            </p:stCondLst>
                            <p:childTnLst>
                              <p:par>
                                <p:cTn id="60" presetID="17" presetClass="entr" presetSubtype="10"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strVal val="#ppt_h"/>
                                          </p:val>
                                        </p:tav>
                                        <p:tav tm="100000">
                                          <p:val>
                                            <p:strVal val="#ppt_h"/>
                                          </p:val>
                                        </p:tav>
                                      </p:tavLst>
                                    </p:anim>
                                  </p:childTnLst>
                                </p:cTn>
                              </p:par>
                            </p:childTnLst>
                          </p:cTn>
                        </p:par>
                        <p:par>
                          <p:cTn id="64" fill="hold">
                            <p:stCondLst>
                              <p:cond delay="4700"/>
                            </p:stCondLst>
                            <p:childTnLst>
                              <p:par>
                                <p:cTn id="65" presetID="17" presetClass="entr" presetSubtype="1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blinds(horizontal)">
                                      <p:cBhvr>
                                        <p:cTn id="73" dur="500"/>
                                        <p:tgtEl>
                                          <p:spTgt spid="10"/>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blinds(horizontal)">
                                      <p:cBhvr>
                                        <p:cTn id="7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7" repeatCount="indefinite" fill="hold" display="0">
                  <p:stCondLst>
                    <p:cond delay="indefinite"/>
                  </p:stCondLst>
                  <p:endCondLst>
                    <p:cond evt="onStopAudio" delay="0">
                      <p:tgtEl>
                        <p:sldTgt/>
                      </p:tgtEl>
                    </p:cond>
                  </p:endCondLst>
                </p:cTn>
                <p:tgtEl>
                  <p:spTgt spid="7"/>
                </p:tgtEl>
              </p:cMediaNode>
            </p:audio>
          </p:childTnLst>
        </p:cTn>
      </p:par>
    </p:tnLst>
    <p:bldLst>
      <p:bldP spid="3" grpId="0"/>
      <p:bldP spid="4" grpId="0"/>
      <p:bldP spid="10" grpId="0" bldLvl="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子任务</a:t>
              </a:r>
              <a:r>
                <a:rPr lang="en-US" altLang="zh-CN" sz="2000" b="0" dirty="0">
                  <a:solidFill>
                    <a:srgbClr val="FF7F7F"/>
                  </a:solidFill>
                  <a:latin typeface="微软雅黑" panose="020B0503020204020204" charset="-122"/>
                  <a:ea typeface="微软雅黑" panose="020B0503020204020204" charset="-122"/>
                </a:rPr>
                <a:t>1  </a:t>
              </a:r>
              <a:r>
                <a:rPr lang="zh-CN" altLang="en-US" sz="2000" b="0" dirty="0">
                  <a:solidFill>
                    <a:srgbClr val="FF7F7F"/>
                  </a:solidFill>
                  <a:latin typeface="微软雅黑" panose="020B0503020204020204" charset="-122"/>
                  <a:ea typeface="微软雅黑" panose="020B0503020204020204" charset="-122"/>
                </a:rPr>
                <a:t>药物的基础知识</a:t>
              </a: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4" name="文本框 3">
            <a:extLst>
              <a:ext uri="{FF2B5EF4-FFF2-40B4-BE49-F238E27FC236}">
                <a16:creationId xmlns:a16="http://schemas.microsoft.com/office/drawing/2014/main" id="{49549200-C3C0-02BC-22CE-8D62F3FB5572}"/>
              </a:ext>
            </a:extLst>
          </p:cNvPr>
          <p:cNvSpPr txBox="1"/>
          <p:nvPr/>
        </p:nvSpPr>
        <p:spPr>
          <a:xfrm>
            <a:off x="267778" y="632752"/>
            <a:ext cx="4572000" cy="369332"/>
          </a:xfrm>
          <a:prstGeom prst="rect">
            <a:avLst/>
          </a:prstGeom>
          <a:noFill/>
        </p:spPr>
        <p:txBody>
          <a:bodyPr wrap="square">
            <a:spAutoFit/>
          </a:bodyPr>
          <a:lstStyle/>
          <a:p>
            <a:pPr indent="355600" algn="just"/>
            <a:r>
              <a:rPr lang="zh-CN" altLang="zh-CN" sz="1800" b="1" kern="100" dirty="0">
                <a:solidFill>
                  <a:schemeClr val="bg2">
                    <a:lumMod val="50000"/>
                  </a:schemeClr>
                </a:solidFill>
                <a:effectLst/>
                <a:latin typeface="等线" panose="02010600030101010101" pitchFamily="2" charset="-122"/>
                <a:ea typeface="宋体" panose="02010600030101010101" pitchFamily="2" charset="-122"/>
                <a:cs typeface="宋体" panose="02010600030101010101" pitchFamily="2" charset="-122"/>
              </a:rPr>
              <a:t>（二）不经胃肠道给药的剂型 </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76B24ED3-93EC-67CC-ADDC-1BA81A923426}"/>
              </a:ext>
            </a:extLst>
          </p:cNvPr>
          <p:cNvSpPr txBox="1"/>
          <p:nvPr/>
        </p:nvSpPr>
        <p:spPr>
          <a:xfrm>
            <a:off x="0" y="1052823"/>
            <a:ext cx="8903855" cy="369332"/>
          </a:xfrm>
          <a:prstGeom prst="rect">
            <a:avLst/>
          </a:prstGeom>
          <a:noFill/>
        </p:spPr>
        <p:txBody>
          <a:bodyPr wrap="square">
            <a:spAutoFit/>
          </a:bodyPr>
          <a:lstStyle/>
          <a:p>
            <a:pPr indent="266700" algn="just"/>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1.</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注射给药 有注射剂</a:t>
            </a:r>
            <a:r>
              <a:rPr lang="en-US" altLang="zh-CN" sz="1800" kern="100" dirty="0">
                <a:effectLst/>
                <a:latin typeface="等线" panose="02010600030101010101" pitchFamily="2" charset="-122"/>
                <a:ea typeface="宋体" panose="02010600030101010101" pitchFamily="2" charset="-122"/>
                <a:cs typeface="宋体" panose="02010600030101010101" pitchFamily="2" charset="-122"/>
              </a:rPr>
              <a:t>(</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包括肌内注射、静脉注射、皮下注射、皮内注射与穴位注射等。</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026" name="Picture 2">
            <a:extLst>
              <a:ext uri="{FF2B5EF4-FFF2-40B4-BE49-F238E27FC236}">
                <a16:creationId xmlns:a16="http://schemas.microsoft.com/office/drawing/2014/main" id="{9F79EC29-5E9D-9449-1F44-4DD59E49AD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4057" y="1856397"/>
            <a:ext cx="5724207" cy="24385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5135880" cy="398780"/>
            <a:chOff x="162802" y="106676"/>
            <a:chExt cx="6847522" cy="590681"/>
          </a:xfrm>
        </p:grpSpPr>
        <p:sp>
          <p:nvSpPr>
            <p:cNvPr id="9" name="文本框 8"/>
            <p:cNvSpPr txBox="1"/>
            <p:nvPr/>
          </p:nvSpPr>
          <p:spPr>
            <a:xfrm>
              <a:off x="923920" y="106676"/>
              <a:ext cx="6086404" cy="590681"/>
            </a:xfrm>
            <a:prstGeom prst="rect">
              <a:avLst/>
            </a:prstGeom>
            <a:noFill/>
          </p:spPr>
          <p:txBody>
            <a:bodyPr wrap="square" rtlCol="0">
              <a:spAutoFit/>
            </a:bodyPr>
            <a:lstStyle/>
            <a:p>
              <a:r>
                <a:rPr lang="zh-CN" altLang="en-US" sz="2000" b="0" dirty="0">
                  <a:solidFill>
                    <a:srgbClr val="FF7F7F"/>
                  </a:solidFill>
                  <a:latin typeface="微软雅黑" panose="020B0503020204020204" charset="-122"/>
                  <a:ea typeface="微软雅黑" panose="020B0503020204020204" charset="-122"/>
                </a:rPr>
                <a:t>子任务</a:t>
              </a:r>
              <a:r>
                <a:rPr lang="en-US" altLang="zh-CN" sz="2000" b="0" dirty="0">
                  <a:solidFill>
                    <a:srgbClr val="FF7F7F"/>
                  </a:solidFill>
                  <a:latin typeface="微软雅黑" panose="020B0503020204020204" charset="-122"/>
                  <a:ea typeface="微软雅黑" panose="020B0503020204020204" charset="-122"/>
                </a:rPr>
                <a:t>1  </a:t>
              </a:r>
              <a:r>
                <a:rPr lang="zh-CN" altLang="en-US" sz="2000" b="0" dirty="0">
                  <a:solidFill>
                    <a:srgbClr val="FF7F7F"/>
                  </a:solidFill>
                  <a:latin typeface="微软雅黑" panose="020B0503020204020204" charset="-122"/>
                  <a:ea typeface="微软雅黑" panose="020B0503020204020204" charset="-122"/>
                </a:rPr>
                <a:t>药物的基础知识</a:t>
              </a: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 name="文本框 2">
            <a:extLst>
              <a:ext uri="{FF2B5EF4-FFF2-40B4-BE49-F238E27FC236}">
                <a16:creationId xmlns:a16="http://schemas.microsoft.com/office/drawing/2014/main" id="{790F721C-AE73-3C2B-2D4C-9215D240B7DB}"/>
              </a:ext>
            </a:extLst>
          </p:cNvPr>
          <p:cNvSpPr txBox="1"/>
          <p:nvPr/>
        </p:nvSpPr>
        <p:spPr>
          <a:xfrm>
            <a:off x="-95410" y="808289"/>
            <a:ext cx="8980791" cy="369332"/>
          </a:xfrm>
          <a:prstGeom prst="rect">
            <a:avLst/>
          </a:prstGeom>
          <a:noFill/>
        </p:spPr>
        <p:txBody>
          <a:bodyPr wrap="square">
            <a:spAutoFit/>
          </a:bodyPr>
          <a:lstStyle/>
          <a:p>
            <a:pPr indent="266700" algn="just"/>
            <a:r>
              <a:rPr lang="en-US" altLang="zh-CN" sz="1800" kern="100" dirty="0">
                <a:effectLst/>
                <a:latin typeface="宋体" panose="02010600030101010101" pitchFamily="2" charset="-122"/>
                <a:ea typeface="等线" panose="02010600030101010101" pitchFamily="2" charset="-122"/>
                <a:cs typeface="宋体" panose="02010600030101010101" pitchFamily="2" charset="-122"/>
              </a:rPr>
              <a:t>2.</a:t>
            </a:r>
            <a:r>
              <a:rPr lang="zh-CN" altLang="zh-CN" sz="1800" kern="100" dirty="0">
                <a:effectLst/>
                <a:latin typeface="等线" panose="02010600030101010101" pitchFamily="2" charset="-122"/>
                <a:ea typeface="宋体" panose="02010600030101010101" pitchFamily="2" charset="-122"/>
                <a:cs typeface="宋体" panose="02010600030101010101" pitchFamily="2" charset="-122"/>
              </a:rPr>
              <a:t>皮肤给药 有软膏剂、膏药、橡胶膏剂、糊剂、搽剂、洗剂、涂膜剂、离子透入剂等。</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91063AB1-96D3-BC54-E530-9CF2BC2DE6F4}"/>
              </a:ext>
            </a:extLst>
          </p:cNvPr>
          <p:cNvPicPr>
            <a:picLocks noChangeAspect="1"/>
          </p:cNvPicPr>
          <p:nvPr/>
        </p:nvPicPr>
        <p:blipFill rotWithShape="1">
          <a:blip r:embed="rId4"/>
          <a:srcRect t="23928" r="-230" b="25066"/>
          <a:stretch/>
        </p:blipFill>
        <p:spPr>
          <a:xfrm>
            <a:off x="267778" y="2094557"/>
            <a:ext cx="3789955" cy="1928665"/>
          </a:xfrm>
          <a:prstGeom prst="rect">
            <a:avLst/>
          </a:prstGeom>
        </p:spPr>
      </p:pic>
      <p:pic>
        <p:nvPicPr>
          <p:cNvPr id="5" name="图片 4">
            <a:extLst>
              <a:ext uri="{FF2B5EF4-FFF2-40B4-BE49-F238E27FC236}">
                <a16:creationId xmlns:a16="http://schemas.microsoft.com/office/drawing/2014/main" id="{9116C7F5-4A46-CFE5-8792-AC646CC7EAC1}"/>
              </a:ext>
            </a:extLst>
          </p:cNvPr>
          <p:cNvPicPr>
            <a:picLocks noChangeAspect="1"/>
          </p:cNvPicPr>
          <p:nvPr/>
        </p:nvPicPr>
        <p:blipFill>
          <a:blip r:embed="rId5"/>
          <a:stretch>
            <a:fillRect/>
          </a:stretch>
        </p:blipFill>
        <p:spPr>
          <a:xfrm>
            <a:off x="4510391" y="1595793"/>
            <a:ext cx="4110182" cy="3081096"/>
          </a:xfrm>
          <a:prstGeom prst="rect">
            <a:avLst/>
          </a:prstGeom>
        </p:spPr>
      </p:pic>
    </p:spTree>
    <p:extLst>
      <p:ext uri="{BB962C8B-B14F-4D97-AF65-F5344CB8AC3E}">
        <p14:creationId xmlns:p14="http://schemas.microsoft.com/office/powerpoint/2010/main" val="164174794"/>
      </p:ext>
    </p:extLst>
  </p:cSld>
  <p:clrMapOvr>
    <a:masterClrMapping/>
  </p:clrMapOvr>
  <mc:AlternateContent xmlns:mc="http://schemas.openxmlformats.org/markup-compatibility/2006" xmlns:p14="http://schemas.microsoft.com/office/powerpoint/2010/main">
    <mc:Choice Requires="p14">
      <p:transition p14:dur="9" advClick="0" advTm="6645">
        <p:comb/>
      </p:transition>
    </mc:Choice>
    <mc:Fallback xmlns="">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jFiMDdiMjUzMzJlZmYxMGRkZTM4N2Q3NDdjM2EzNTcifQ=="/>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TotalTime>
  <Words>6729</Words>
  <Application>Microsoft Office PowerPoint</Application>
  <PresentationFormat>全屏显示(16:9)</PresentationFormat>
  <Paragraphs>379</Paragraphs>
  <Slides>77</Slides>
  <Notes>24</Notes>
  <HiddenSlides>0</HiddenSlides>
  <MMClips>4</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1</vt:i4>
      </vt:variant>
      <vt:variant>
        <vt:lpstr>幻灯片标题</vt:lpstr>
      </vt:variant>
      <vt:variant>
        <vt:i4>77</vt:i4>
      </vt:variant>
    </vt:vector>
  </HeadingPairs>
  <TitlesOfParts>
    <vt:vector size="94" baseType="lpstr">
      <vt:lpstr>Lato Hairline</vt:lpstr>
      <vt:lpstr>Lato Regular</vt:lpstr>
      <vt:lpstr>等线</vt:lpstr>
      <vt:lpstr>等线 Light</vt:lpstr>
      <vt:lpstr>方正大标宋简体</vt:lpstr>
      <vt:lpstr>方正兰亭中粗黑_GBK</vt:lpstr>
      <vt:lpstr>黑体-简</vt:lpstr>
      <vt:lpstr>楷体</vt:lpstr>
      <vt:lpstr>宋体</vt:lpstr>
      <vt:lpstr>微软雅黑</vt:lpstr>
      <vt:lpstr>Arial</vt:lpstr>
      <vt:lpstr>Calibri</vt:lpstr>
      <vt:lpstr>Calibri Light</vt:lpstr>
      <vt:lpstr>Lato Light</vt:lpstr>
      <vt:lpstr>Times New Roman</vt:lpstr>
      <vt:lpstr>Office 主题</vt:lpstr>
      <vt:lpstr>Microsoft Word 97 - 2003 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孙 萍</cp:lastModifiedBy>
  <cp:revision>20</cp:revision>
  <dcterms:created xsi:type="dcterms:W3CDTF">2017-07-25T02:42:00Z</dcterms:created>
  <dcterms:modified xsi:type="dcterms:W3CDTF">2022-09-12T07:42:36Z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9450E1F2A54A4F2485DB9C191F4B9319</vt:lpwstr>
  </property>
</Properties>
</file>